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  <p:sldMasterId id="2147483671" r:id="rId3"/>
  </p:sldMasterIdLst>
  <p:notesMasterIdLst>
    <p:notesMasterId r:id="rId16"/>
  </p:notesMasterIdLst>
  <p:handoutMasterIdLst>
    <p:handoutMasterId r:id="rId17"/>
  </p:handoutMasterIdLst>
  <p:sldIdLst>
    <p:sldId id="256" r:id="rId4"/>
    <p:sldId id="419" r:id="rId5"/>
    <p:sldId id="420" r:id="rId6"/>
    <p:sldId id="424" r:id="rId7"/>
    <p:sldId id="426" r:id="rId8"/>
    <p:sldId id="425" r:id="rId9"/>
    <p:sldId id="427" r:id="rId10"/>
    <p:sldId id="428" r:id="rId11"/>
    <p:sldId id="423" r:id="rId12"/>
    <p:sldId id="421" r:id="rId13"/>
    <p:sldId id="422" r:id="rId14"/>
    <p:sldId id="349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A56"/>
    <a:srgbClr val="00315D"/>
    <a:srgbClr val="BCD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29" autoAdjust="0"/>
    <p:restoredTop sz="94671" autoAdjust="0"/>
  </p:normalViewPr>
  <p:slideViewPr>
    <p:cSldViewPr snapToGrid="0">
      <p:cViewPr varScale="1">
        <p:scale>
          <a:sx n="70" d="100"/>
          <a:sy n="70" d="100"/>
        </p:scale>
        <p:origin x="110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280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26B3CD-B004-425D-ADD8-D61CAFEC57BD}" type="datetimeFigureOut">
              <a:rPr lang="es-ES" smtClean="0"/>
              <a:pPr/>
              <a:t>22/08/2017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9D9091-35F2-42B2-AED9-57B4C1AE74B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2791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C79025-7F85-4F43-83AC-63F180E8E60A}" type="datetimeFigureOut">
              <a:rPr lang="es-BO" smtClean="0"/>
              <a:pPr/>
              <a:t>22/8/2017</a:t>
            </a:fld>
            <a:endParaRPr lang="es-B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ECDD1-DB46-4FD8-9144-209D1FBB47DB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28416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328245" y="3066757"/>
            <a:ext cx="9144000" cy="787790"/>
          </a:xfrm>
        </p:spPr>
        <p:txBody>
          <a:bodyPr anchor="t">
            <a:noAutofit/>
          </a:bodyPr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x-none" dirty="0" smtClean="0"/>
              <a:t>INGRESAR EL TITULAR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328245" y="2603232"/>
            <a:ext cx="9144000" cy="463525"/>
          </a:xfrm>
        </p:spPr>
        <p:txBody>
          <a:bodyPr/>
          <a:lstStyle>
            <a:lvl1pPr marL="0" indent="0" algn="l">
              <a:buNone/>
              <a:defRPr sz="2400" baseline="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x-none" dirty="0" smtClean="0"/>
              <a:t>INGRESAR REFERENCIA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02715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2343-EC87-4F9C-8D9D-859E2ACEFF3F}" type="datetimeFigureOut">
              <a:rPr lang="es-ES" smtClean="0"/>
              <a:pPr/>
              <a:t>22/08/2017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0368-BFC0-403C-9761-792257BA04E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142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2343-EC87-4F9C-8D9D-859E2ACEFF3F}" type="datetimeFigureOut">
              <a:rPr lang="es-ES" smtClean="0"/>
              <a:pPr/>
              <a:t>22/08/2017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0368-BFC0-403C-9761-792257BA04E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4100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2343-EC87-4F9C-8D9D-859E2ACEFF3F}" type="datetimeFigureOut">
              <a:rPr lang="es-ES" smtClean="0"/>
              <a:pPr/>
              <a:t>22/08/2017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0368-BFC0-403C-9761-792257BA04E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4443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2343-EC87-4F9C-8D9D-859E2ACEFF3F}" type="datetimeFigureOut">
              <a:rPr lang="es-ES" smtClean="0"/>
              <a:pPr/>
              <a:t>22/08/2017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0368-BFC0-403C-9761-792257BA04E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5816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2343-EC87-4F9C-8D9D-859E2ACEFF3F}" type="datetimeFigureOut">
              <a:rPr lang="es-ES" smtClean="0"/>
              <a:pPr/>
              <a:t>22/08/2017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0368-BFC0-403C-9761-792257BA04E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8494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2343-EC87-4F9C-8D9D-859E2ACEFF3F}" type="datetimeFigureOut">
              <a:rPr lang="es-ES" smtClean="0"/>
              <a:pPr/>
              <a:t>22/08/2017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0368-BFC0-403C-9761-792257BA04E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6323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2343-EC87-4F9C-8D9D-859E2ACEFF3F}" type="datetimeFigureOut">
              <a:rPr lang="es-ES" smtClean="0"/>
              <a:pPr/>
              <a:t>22/08/2017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0368-BFC0-403C-9761-792257BA04E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53578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2343-EC87-4F9C-8D9D-859E2ACEFF3F}" type="datetimeFigureOut">
              <a:rPr lang="es-ES" smtClean="0"/>
              <a:pPr/>
              <a:t>22/08/2017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0368-BFC0-403C-9761-792257BA04E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1025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328245" y="3066757"/>
            <a:ext cx="9144000" cy="787790"/>
          </a:xfrm>
        </p:spPr>
        <p:txBody>
          <a:bodyPr anchor="t">
            <a:noAutofit/>
          </a:bodyPr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x-none" dirty="0" smtClean="0"/>
              <a:t>INGRESAR EL TITULAR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328245" y="2603232"/>
            <a:ext cx="9144000" cy="463525"/>
          </a:xfrm>
        </p:spPr>
        <p:txBody>
          <a:bodyPr/>
          <a:lstStyle>
            <a:lvl1pPr marL="0" indent="0" algn="l">
              <a:buNone/>
              <a:defRPr sz="2400" baseline="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x-none" dirty="0" smtClean="0"/>
              <a:t>INGRESAR REFERENCIA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37284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17695" y="1403594"/>
            <a:ext cx="10515600" cy="35904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317695" y="365126"/>
            <a:ext cx="10515600" cy="619612"/>
          </a:xfrm>
        </p:spPr>
        <p:txBody>
          <a:bodyPr anchor="t">
            <a:normAutofit/>
          </a:bodyPr>
          <a:lstStyle>
            <a:lvl1pPr>
              <a:defRPr sz="3600" b="1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x-none" dirty="0" smtClean="0"/>
              <a:t>INSERTE EL TÍTULAR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4070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17695" y="1403594"/>
            <a:ext cx="10515600" cy="35904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317695" y="365126"/>
            <a:ext cx="10515600" cy="619612"/>
          </a:xfrm>
        </p:spPr>
        <p:txBody>
          <a:bodyPr anchor="t">
            <a:normAutofit/>
          </a:bodyPr>
          <a:lstStyle>
            <a:lvl1pPr>
              <a:defRPr sz="3600" b="1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x-none" dirty="0" smtClean="0"/>
              <a:t>INSERTE EL TÍTULAR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405459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AS Y GRÁFIC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317701" y="1181687"/>
            <a:ext cx="7053770" cy="4135902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lvl="0"/>
            <a:r>
              <a:rPr lang="x-none" dirty="0" smtClean="0"/>
              <a:t>INSERTE TABLA</a:t>
            </a:r>
            <a:endParaRPr lang="es-ES" dirty="0"/>
          </a:p>
        </p:txBody>
      </p:sp>
      <p:sp>
        <p:nvSpPr>
          <p:cNvPr id="11" name="Marcador de texto 10"/>
          <p:cNvSpPr>
            <a:spLocks noGrp="1"/>
          </p:cNvSpPr>
          <p:nvPr>
            <p:ph type="body" sz="quarter" idx="10" hasCustomPrompt="1"/>
          </p:nvPr>
        </p:nvSpPr>
        <p:spPr>
          <a:xfrm>
            <a:off x="7566025" y="1181100"/>
            <a:ext cx="3732213" cy="947738"/>
          </a:xfrm>
        </p:spPr>
        <p:txBody>
          <a:bodyPr>
            <a:normAutofit/>
          </a:bodyPr>
          <a:lstStyle>
            <a:lvl1pPr marL="0" indent="0">
              <a:buNone/>
              <a:defRPr sz="2400" b="1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x-none" dirty="0" smtClean="0"/>
              <a:t>INSERTAR EL NOMBRE DEL GRÁFICO O TABLA</a:t>
            </a:r>
            <a:endParaRPr lang="es-ES" dirty="0"/>
          </a:p>
        </p:txBody>
      </p:sp>
      <p:sp>
        <p:nvSpPr>
          <p:cNvPr id="13" name="Marcador de texto 12"/>
          <p:cNvSpPr>
            <a:spLocks noGrp="1"/>
          </p:cNvSpPr>
          <p:nvPr>
            <p:ph type="body" sz="quarter" idx="11" hasCustomPrompt="1"/>
          </p:nvPr>
        </p:nvSpPr>
        <p:spPr>
          <a:xfrm>
            <a:off x="7602538" y="2228850"/>
            <a:ext cx="3695700" cy="2919413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  <a:lvl5pPr marL="1828800" indent="0">
              <a:buNone/>
              <a:defRPr/>
            </a:lvl5pPr>
          </a:lstStyle>
          <a:p>
            <a:pPr lvl="0"/>
            <a:r>
              <a:rPr lang="x-none" dirty="0" smtClean="0"/>
              <a:t>Insertar descripción breve de los datos que se muestran en el gráfico o tabla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51494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317695" y="365126"/>
            <a:ext cx="10515600" cy="619612"/>
          </a:xfrm>
        </p:spPr>
        <p:txBody>
          <a:bodyPr anchor="t">
            <a:normAutofit/>
          </a:bodyPr>
          <a:lstStyle>
            <a:lvl1pPr>
              <a:defRPr sz="3600" b="1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x-none" dirty="0" smtClean="0"/>
              <a:t>INSERTE EL TÍTULAR</a:t>
            </a:r>
            <a:endParaRPr lang="es-ES" dirty="0"/>
          </a:p>
        </p:txBody>
      </p:sp>
      <p:sp>
        <p:nvSpPr>
          <p:cNvPr id="18" name="Marcador de texto 17"/>
          <p:cNvSpPr>
            <a:spLocks noGrp="1"/>
          </p:cNvSpPr>
          <p:nvPr>
            <p:ph type="body" sz="quarter" idx="12" hasCustomPrompt="1"/>
          </p:nvPr>
        </p:nvSpPr>
        <p:spPr>
          <a:xfrm>
            <a:off x="317500" y="4735513"/>
            <a:ext cx="3344863" cy="5873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3pPr marL="914400" indent="0" algn="l">
              <a:buNone/>
              <a:defRPr sz="1600" baseline="0"/>
            </a:lvl3pPr>
          </a:lstStyle>
          <a:p>
            <a:pPr lvl="0"/>
            <a:r>
              <a:rPr lang="x-none" dirty="0" smtClean="0"/>
              <a:t>Inserte descripción</a:t>
            </a:r>
            <a:endParaRPr lang="es-ES" dirty="0"/>
          </a:p>
        </p:txBody>
      </p:sp>
      <p:sp>
        <p:nvSpPr>
          <p:cNvPr id="19" name="Marcador de texto 17"/>
          <p:cNvSpPr>
            <a:spLocks noGrp="1"/>
          </p:cNvSpPr>
          <p:nvPr>
            <p:ph type="body" sz="quarter" idx="13" hasCustomPrompt="1"/>
          </p:nvPr>
        </p:nvSpPr>
        <p:spPr>
          <a:xfrm>
            <a:off x="3855134" y="4710461"/>
            <a:ext cx="3344863" cy="5873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3pPr marL="914400" indent="0" algn="l">
              <a:buNone/>
              <a:defRPr sz="1600" baseline="0"/>
            </a:lvl3pPr>
          </a:lstStyle>
          <a:p>
            <a:pPr lvl="0"/>
            <a:r>
              <a:rPr lang="x-none" dirty="0" smtClean="0"/>
              <a:t>Inserte descripción</a:t>
            </a:r>
            <a:endParaRPr lang="es-ES" dirty="0"/>
          </a:p>
        </p:txBody>
      </p:sp>
      <p:sp>
        <p:nvSpPr>
          <p:cNvPr id="20" name="Marcador de texto 17"/>
          <p:cNvSpPr>
            <a:spLocks noGrp="1"/>
          </p:cNvSpPr>
          <p:nvPr>
            <p:ph type="body" sz="quarter" idx="14" hasCustomPrompt="1"/>
          </p:nvPr>
        </p:nvSpPr>
        <p:spPr>
          <a:xfrm>
            <a:off x="7488432" y="4710460"/>
            <a:ext cx="3344863" cy="5873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3pPr marL="914400" indent="0" algn="l">
              <a:buNone/>
              <a:defRPr sz="1600" baseline="0"/>
            </a:lvl3pPr>
          </a:lstStyle>
          <a:p>
            <a:pPr lvl="0"/>
            <a:r>
              <a:rPr lang="x-none" dirty="0" smtClean="0"/>
              <a:t>Inserte descripción</a:t>
            </a:r>
            <a:endParaRPr lang="es-ES" dirty="0"/>
          </a:p>
        </p:txBody>
      </p:sp>
      <p:sp>
        <p:nvSpPr>
          <p:cNvPr id="22" name="Marcador de posición de imagen 21"/>
          <p:cNvSpPr>
            <a:spLocks noGrp="1"/>
          </p:cNvSpPr>
          <p:nvPr>
            <p:ph type="pic" sz="quarter" idx="15" hasCustomPrompt="1"/>
          </p:nvPr>
        </p:nvSpPr>
        <p:spPr>
          <a:xfrm>
            <a:off x="317500" y="1190625"/>
            <a:ext cx="3344863" cy="3394075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x-none" dirty="0" smtClean="0"/>
              <a:t>Insertar imagen</a:t>
            </a:r>
            <a:endParaRPr lang="es-ES" dirty="0"/>
          </a:p>
        </p:txBody>
      </p:sp>
      <p:sp>
        <p:nvSpPr>
          <p:cNvPr id="23" name="Marcador de posición de imagen 21"/>
          <p:cNvSpPr>
            <a:spLocks noGrp="1"/>
          </p:cNvSpPr>
          <p:nvPr>
            <p:ph type="pic" sz="quarter" idx="16" hasCustomPrompt="1"/>
          </p:nvPr>
        </p:nvSpPr>
        <p:spPr>
          <a:xfrm>
            <a:off x="3855133" y="1190624"/>
            <a:ext cx="3344863" cy="3394075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x-none" dirty="0" smtClean="0"/>
              <a:t>Insertar imagen</a:t>
            </a:r>
            <a:endParaRPr lang="es-ES" dirty="0"/>
          </a:p>
        </p:txBody>
      </p:sp>
      <p:sp>
        <p:nvSpPr>
          <p:cNvPr id="24" name="Marcador de posición de imagen 21"/>
          <p:cNvSpPr>
            <a:spLocks noGrp="1"/>
          </p:cNvSpPr>
          <p:nvPr>
            <p:ph type="pic" sz="quarter" idx="17" hasCustomPrompt="1"/>
          </p:nvPr>
        </p:nvSpPr>
        <p:spPr>
          <a:xfrm>
            <a:off x="7452176" y="1190623"/>
            <a:ext cx="3344863" cy="3394075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x-none" dirty="0" smtClean="0"/>
              <a:t>Insertar imagen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845645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26780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3709598" y="3059723"/>
            <a:ext cx="3957294" cy="921434"/>
          </a:xfrm>
        </p:spPr>
        <p:txBody>
          <a:bodyPr anchor="t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x-none" dirty="0" smtClean="0"/>
              <a:t>GRACIAS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55513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1FF3F-09FA-4B79-9306-085818ED53A6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22/08/2017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dirty="0" smtClean="0">
                <a:solidFill>
                  <a:prstClr val="black">
                    <a:tint val="75000"/>
                  </a:prstClr>
                </a:solidFill>
              </a:rPr>
              <a:t>FOI REV 02 2015</a:t>
            </a: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B07F-AC0D-41A7-87F6-C6EBECF1F210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19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AS Y GRÁFIC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317701" y="1181687"/>
            <a:ext cx="7053770" cy="4135902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lvl="0"/>
            <a:r>
              <a:rPr lang="x-none" dirty="0" smtClean="0"/>
              <a:t>INSERTE TABLA</a:t>
            </a:r>
            <a:endParaRPr lang="es-ES" dirty="0"/>
          </a:p>
        </p:txBody>
      </p:sp>
      <p:sp>
        <p:nvSpPr>
          <p:cNvPr id="11" name="Marcador de texto 10"/>
          <p:cNvSpPr>
            <a:spLocks noGrp="1"/>
          </p:cNvSpPr>
          <p:nvPr>
            <p:ph type="body" sz="quarter" idx="10" hasCustomPrompt="1"/>
          </p:nvPr>
        </p:nvSpPr>
        <p:spPr>
          <a:xfrm>
            <a:off x="7566025" y="1181100"/>
            <a:ext cx="3732213" cy="947738"/>
          </a:xfrm>
        </p:spPr>
        <p:txBody>
          <a:bodyPr>
            <a:normAutofit/>
          </a:bodyPr>
          <a:lstStyle>
            <a:lvl1pPr marL="0" indent="0">
              <a:buNone/>
              <a:defRPr sz="2400" b="1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x-none" dirty="0" smtClean="0"/>
              <a:t>INSERTAR EL NOMBRE DEL GRÁFICO O TABLA</a:t>
            </a:r>
            <a:endParaRPr lang="es-ES" dirty="0"/>
          </a:p>
        </p:txBody>
      </p:sp>
      <p:sp>
        <p:nvSpPr>
          <p:cNvPr id="13" name="Marcador de texto 12"/>
          <p:cNvSpPr>
            <a:spLocks noGrp="1"/>
          </p:cNvSpPr>
          <p:nvPr>
            <p:ph type="body" sz="quarter" idx="11" hasCustomPrompt="1"/>
          </p:nvPr>
        </p:nvSpPr>
        <p:spPr>
          <a:xfrm>
            <a:off x="7602538" y="2228850"/>
            <a:ext cx="3695700" cy="2919413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  <a:lvl5pPr marL="1828800" indent="0">
              <a:buNone/>
              <a:defRPr/>
            </a:lvl5pPr>
          </a:lstStyle>
          <a:p>
            <a:pPr lvl="0"/>
            <a:r>
              <a:rPr lang="x-none" dirty="0" smtClean="0"/>
              <a:t>Insertar descripción breve de los datos que se muestran en el gráfico o tabla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124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317695" y="365126"/>
            <a:ext cx="10515600" cy="619612"/>
          </a:xfrm>
        </p:spPr>
        <p:txBody>
          <a:bodyPr anchor="t">
            <a:normAutofit/>
          </a:bodyPr>
          <a:lstStyle>
            <a:lvl1pPr>
              <a:defRPr sz="3600" b="1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x-none" dirty="0" smtClean="0"/>
              <a:t>INSERTE EL TÍTULAR</a:t>
            </a:r>
            <a:endParaRPr lang="es-ES" dirty="0"/>
          </a:p>
        </p:txBody>
      </p:sp>
      <p:sp>
        <p:nvSpPr>
          <p:cNvPr id="18" name="Marcador de texto 17"/>
          <p:cNvSpPr>
            <a:spLocks noGrp="1"/>
          </p:cNvSpPr>
          <p:nvPr>
            <p:ph type="body" sz="quarter" idx="12" hasCustomPrompt="1"/>
          </p:nvPr>
        </p:nvSpPr>
        <p:spPr>
          <a:xfrm>
            <a:off x="317500" y="4735513"/>
            <a:ext cx="3344863" cy="5873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3pPr marL="914400" indent="0" algn="l">
              <a:buNone/>
              <a:defRPr sz="1600" baseline="0"/>
            </a:lvl3pPr>
          </a:lstStyle>
          <a:p>
            <a:pPr lvl="0"/>
            <a:r>
              <a:rPr lang="x-none" dirty="0" smtClean="0"/>
              <a:t>Inserte descripción</a:t>
            </a:r>
            <a:endParaRPr lang="es-ES" dirty="0"/>
          </a:p>
        </p:txBody>
      </p:sp>
      <p:sp>
        <p:nvSpPr>
          <p:cNvPr id="19" name="Marcador de texto 17"/>
          <p:cNvSpPr>
            <a:spLocks noGrp="1"/>
          </p:cNvSpPr>
          <p:nvPr>
            <p:ph type="body" sz="quarter" idx="13" hasCustomPrompt="1"/>
          </p:nvPr>
        </p:nvSpPr>
        <p:spPr>
          <a:xfrm>
            <a:off x="3855134" y="4710461"/>
            <a:ext cx="3344863" cy="5873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3pPr marL="914400" indent="0" algn="l">
              <a:buNone/>
              <a:defRPr sz="1600" baseline="0"/>
            </a:lvl3pPr>
          </a:lstStyle>
          <a:p>
            <a:pPr lvl="0"/>
            <a:r>
              <a:rPr lang="x-none" dirty="0" smtClean="0"/>
              <a:t>Inserte descripción</a:t>
            </a:r>
            <a:endParaRPr lang="es-ES" dirty="0"/>
          </a:p>
        </p:txBody>
      </p:sp>
      <p:sp>
        <p:nvSpPr>
          <p:cNvPr id="20" name="Marcador de texto 17"/>
          <p:cNvSpPr>
            <a:spLocks noGrp="1"/>
          </p:cNvSpPr>
          <p:nvPr>
            <p:ph type="body" sz="quarter" idx="14" hasCustomPrompt="1"/>
          </p:nvPr>
        </p:nvSpPr>
        <p:spPr>
          <a:xfrm>
            <a:off x="7488432" y="4710460"/>
            <a:ext cx="3344863" cy="5873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3pPr marL="914400" indent="0" algn="l">
              <a:buNone/>
              <a:defRPr sz="1600" baseline="0"/>
            </a:lvl3pPr>
          </a:lstStyle>
          <a:p>
            <a:pPr lvl="0"/>
            <a:r>
              <a:rPr lang="x-none" dirty="0" smtClean="0"/>
              <a:t>Inserte descripción</a:t>
            </a:r>
            <a:endParaRPr lang="es-ES" dirty="0"/>
          </a:p>
        </p:txBody>
      </p:sp>
      <p:sp>
        <p:nvSpPr>
          <p:cNvPr id="22" name="Marcador de posición de imagen 21"/>
          <p:cNvSpPr>
            <a:spLocks noGrp="1"/>
          </p:cNvSpPr>
          <p:nvPr>
            <p:ph type="pic" sz="quarter" idx="15" hasCustomPrompt="1"/>
          </p:nvPr>
        </p:nvSpPr>
        <p:spPr>
          <a:xfrm>
            <a:off x="317500" y="1190625"/>
            <a:ext cx="3344863" cy="3394075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x-none" dirty="0" smtClean="0"/>
              <a:t>Insertar imagen</a:t>
            </a:r>
            <a:endParaRPr lang="es-ES" dirty="0"/>
          </a:p>
        </p:txBody>
      </p:sp>
      <p:sp>
        <p:nvSpPr>
          <p:cNvPr id="23" name="Marcador de posición de imagen 21"/>
          <p:cNvSpPr>
            <a:spLocks noGrp="1"/>
          </p:cNvSpPr>
          <p:nvPr>
            <p:ph type="pic" sz="quarter" idx="16" hasCustomPrompt="1"/>
          </p:nvPr>
        </p:nvSpPr>
        <p:spPr>
          <a:xfrm>
            <a:off x="3855133" y="1190624"/>
            <a:ext cx="3344863" cy="3394075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x-none" dirty="0" smtClean="0"/>
              <a:t>Insertar imagen</a:t>
            </a:r>
            <a:endParaRPr lang="es-ES" dirty="0"/>
          </a:p>
        </p:txBody>
      </p:sp>
      <p:sp>
        <p:nvSpPr>
          <p:cNvPr id="24" name="Marcador de posición de imagen 21"/>
          <p:cNvSpPr>
            <a:spLocks noGrp="1"/>
          </p:cNvSpPr>
          <p:nvPr>
            <p:ph type="pic" sz="quarter" idx="17" hasCustomPrompt="1"/>
          </p:nvPr>
        </p:nvSpPr>
        <p:spPr>
          <a:xfrm>
            <a:off x="7452176" y="1190623"/>
            <a:ext cx="3344863" cy="3394075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x-none" dirty="0" smtClean="0"/>
              <a:t>Insertar imagen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62298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366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3709598" y="3059723"/>
            <a:ext cx="3957294" cy="921434"/>
          </a:xfrm>
        </p:spPr>
        <p:txBody>
          <a:bodyPr anchor="t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x-none" dirty="0" smtClean="0"/>
              <a:t>GRACIAS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95350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2343-EC87-4F9C-8D9D-859E2ACEFF3F}" type="datetimeFigureOut">
              <a:rPr lang="es-ES" smtClean="0"/>
              <a:pPr/>
              <a:t>22/08/2017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0368-BFC0-403C-9761-792257BA04E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8894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2343-EC87-4F9C-8D9D-859E2ACEFF3F}" type="datetimeFigureOut">
              <a:rPr lang="es-ES" smtClean="0"/>
              <a:pPr/>
              <a:t>22/08/2017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0368-BFC0-403C-9761-792257BA04E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805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2343-EC87-4F9C-8D9D-859E2ACEFF3F}" type="datetimeFigureOut">
              <a:rPr lang="es-ES" smtClean="0"/>
              <a:pPr/>
              <a:t>22/08/2017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0368-BFC0-403C-9761-792257BA04E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816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17695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17695" y="1825625"/>
            <a:ext cx="10515600" cy="3590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7124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8" r:id="rId4"/>
    <p:sldLayoutId id="2147483655" r:id="rId5"/>
    <p:sldLayoutId id="214748365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92343-EC87-4F9C-8D9D-859E2ACEFF3F}" type="datetimeFigureOut">
              <a:rPr lang="es-ES" smtClean="0"/>
              <a:pPr/>
              <a:t>22/08/2017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C0368-BFC0-403C-9761-792257BA04E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5687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17695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17695" y="1825625"/>
            <a:ext cx="10515600" cy="3590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7883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boahelp.freshdesk.com/" TargetMode="External"/><Relationship Id="rId2" Type="http://schemas.openxmlformats.org/officeDocument/2006/relationships/hyperlink" Target="mailto:helpdesk@boa.bo" TargetMode="External"/><Relationship Id="rId1" Type="http://schemas.openxmlformats.org/officeDocument/2006/relationships/slideLayout" Target="../slideLayouts/slideLayout19.xml"/><Relationship Id="rId4" Type="http://schemas.openxmlformats.org/officeDocument/2006/relationships/hyperlink" Target="http://sms.obairlines.bo/intranetdocumentos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BO" dirty="0" smtClean="0">
                <a:latin typeface="Century Gothic" panose="020B0502020202020204" pitchFamily="34" charset="0"/>
              </a:rPr>
              <a:t>CUT – OVER ALTEA  ARDW</a:t>
            </a:r>
            <a:br>
              <a:rPr lang="es-BO" dirty="0" smtClean="0">
                <a:latin typeface="Century Gothic" panose="020B0502020202020204" pitchFamily="34" charset="0"/>
              </a:rPr>
            </a:br>
            <a:r>
              <a:rPr lang="es-BO" dirty="0" smtClean="0">
                <a:latin typeface="Century Gothic" panose="020B0502020202020204" pitchFamily="34" charset="0"/>
              </a:rPr>
              <a:t>08 SEP 2017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BO" dirty="0" smtClean="0"/>
              <a:t>CURSO PARA PERSONAL OPERATIVO-COMERCIAL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5373160" y="6336668"/>
            <a:ext cx="1813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BO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AGOSTO  2017</a:t>
            </a:r>
            <a:endParaRPr lang="es-B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845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317694" y="1403594"/>
            <a:ext cx="11105482" cy="45114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b="1" dirty="0" smtClean="0"/>
              <a:t>Cómo debo </a:t>
            </a:r>
            <a:r>
              <a:rPr lang="es-ES" sz="2400" b="1" dirty="0" err="1" smtClean="0"/>
              <a:t>PREpararme</a:t>
            </a:r>
            <a:r>
              <a:rPr lang="es-ES" sz="2400" b="1" dirty="0" smtClean="0"/>
              <a:t> para el nuevo sistema?</a:t>
            </a:r>
            <a:endParaRPr lang="es-ES" sz="2400" b="1" dirty="0"/>
          </a:p>
          <a:p>
            <a:endParaRPr lang="es-ES" b="1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1800" b="1" dirty="0" smtClean="0">
                <a:solidFill>
                  <a:srgbClr val="FF0000"/>
                </a:solidFill>
              </a:rPr>
              <a:t>P</a:t>
            </a:r>
            <a:r>
              <a:rPr lang="es-ES" sz="1800" b="1" dirty="0" smtClean="0"/>
              <a:t>RACTICA</a:t>
            </a:r>
            <a:r>
              <a:rPr lang="es-ES" sz="1800" dirty="0" smtClean="0"/>
              <a:t> en ambiente PDT - AMADEUS: Concluye las prácticas de reservas / emisiones, transacciones de HELP (HE), crea reportes en Help Desk </a:t>
            </a:r>
            <a:r>
              <a:rPr lang="es-ES" sz="1800" dirty="0" err="1" smtClean="0"/>
              <a:t>system</a:t>
            </a:r>
            <a:r>
              <a:rPr lang="es-ES" sz="1800" dirty="0" smtClean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s-ES" sz="18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1800" b="1" dirty="0" smtClean="0">
                <a:solidFill>
                  <a:srgbClr val="FF0000"/>
                </a:solidFill>
              </a:rPr>
              <a:t>R</a:t>
            </a:r>
            <a:r>
              <a:rPr lang="es-ES" sz="1800" b="1" dirty="0" smtClean="0"/>
              <a:t>EPASA</a:t>
            </a:r>
            <a:r>
              <a:rPr lang="es-ES" sz="1800" dirty="0" smtClean="0"/>
              <a:t> y revisa:</a:t>
            </a:r>
          </a:p>
          <a:p>
            <a:pPr lvl="2"/>
            <a:r>
              <a:rPr lang="es-ES" sz="1800" dirty="0"/>
              <a:t>T</a:t>
            </a:r>
            <a:r>
              <a:rPr lang="es-ES" sz="1800" dirty="0" smtClean="0"/>
              <a:t>us firmas de accesos a HELP DESK y AMADEUS (PDT / PROD) y </a:t>
            </a:r>
            <a:r>
              <a:rPr lang="es-ES" sz="1800" b="1" dirty="0" smtClean="0"/>
              <a:t>tus derechos de usuario</a:t>
            </a:r>
          </a:p>
          <a:p>
            <a:pPr lvl="2"/>
            <a:r>
              <a:rPr lang="es-ES" sz="1800" dirty="0" smtClean="0"/>
              <a:t>Tus manuales y apuntes. </a:t>
            </a:r>
            <a:r>
              <a:rPr lang="es-ES" sz="1800" dirty="0"/>
              <a:t>T</a:t>
            </a:r>
            <a:r>
              <a:rPr lang="es-ES" sz="1800" dirty="0" smtClean="0"/>
              <a:t>enlos siempre a mano.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s-ES" sz="18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1800" b="1" dirty="0" smtClean="0">
                <a:solidFill>
                  <a:srgbClr val="FF0000"/>
                </a:solidFill>
              </a:rPr>
              <a:t>E</a:t>
            </a:r>
            <a:r>
              <a:rPr lang="es-ES" sz="1800" b="1" dirty="0" smtClean="0"/>
              <a:t>SPERA</a:t>
            </a:r>
            <a:r>
              <a:rPr lang="es-ES" sz="1800" dirty="0" smtClean="0"/>
              <a:t> </a:t>
            </a:r>
            <a:r>
              <a:rPr lang="es-ES" sz="1800" dirty="0"/>
              <a:t>atento </a:t>
            </a:r>
            <a:r>
              <a:rPr lang="es-ES" sz="1800" dirty="0" smtClean="0"/>
              <a:t>e </a:t>
            </a:r>
            <a:r>
              <a:rPr lang="es-ES" sz="1800" b="1" dirty="0" smtClean="0"/>
              <a:t>infórmate</a:t>
            </a:r>
            <a:r>
              <a:rPr lang="es-ES" sz="1800" dirty="0" smtClean="0"/>
              <a:t> sobre las nuevas instructivas operativas que emitirá la G. Comercial, Jefatura de Ventas, tráfico, etc.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s-ES" sz="1800" dirty="0"/>
          </a:p>
          <a:p>
            <a:pPr marL="457200" lvl="1" indent="0">
              <a:buNone/>
            </a:pPr>
            <a:r>
              <a:rPr lang="es-ES" sz="1800" b="1" dirty="0"/>
              <a:t>NOTA</a:t>
            </a:r>
            <a:r>
              <a:rPr lang="es-ES" sz="1800" dirty="0"/>
              <a:t>:  </a:t>
            </a:r>
            <a:r>
              <a:rPr lang="es-ES" sz="1800" dirty="0" smtClean="0"/>
              <a:t>Apunta los contactos de HELP DESK, y tenlos </a:t>
            </a:r>
            <a:r>
              <a:rPr lang="es-ES" sz="1800" dirty="0"/>
              <a:t>siempre a </a:t>
            </a:r>
            <a:r>
              <a:rPr lang="es-ES" sz="1800" dirty="0" smtClean="0"/>
              <a:t>mano.</a:t>
            </a:r>
            <a:endParaRPr lang="es-ES" sz="1800" dirty="0"/>
          </a:p>
          <a:p>
            <a:pPr lvl="1">
              <a:buFont typeface="Wingdings" panose="05000000000000000000" pitchFamily="2" charset="2"/>
              <a:buChar char="ü"/>
            </a:pPr>
            <a:endParaRPr lang="es-ES" sz="2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CUT OVER RIT - AMADEUS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00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317694" y="1403593"/>
            <a:ext cx="11050891" cy="48257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600" b="1" dirty="0" smtClean="0"/>
              <a:t>A quien debo acudir en caso de requerir ayuda?</a:t>
            </a:r>
            <a:endParaRPr lang="es-ES" sz="2600" b="1" dirty="0"/>
          </a:p>
          <a:p>
            <a:endParaRPr lang="es-ES" b="1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1800" dirty="0"/>
              <a:t>Dudas sobre transacciones </a:t>
            </a:r>
            <a:r>
              <a:rPr lang="es-ES" sz="1800" dirty="0">
                <a:sym typeface="Wingdings" panose="05000000000000000000" pitchFamily="2" charset="2"/>
              </a:rPr>
              <a:t> </a:t>
            </a:r>
            <a:r>
              <a:rPr lang="es-ES" sz="1800" b="1" dirty="0">
                <a:sym typeface="Wingdings" panose="05000000000000000000" pitchFamily="2" charset="2"/>
              </a:rPr>
              <a:t>consulte primero su manual</a:t>
            </a:r>
            <a:r>
              <a:rPr lang="es-ES" sz="1800" dirty="0">
                <a:sym typeface="Wingdings" panose="05000000000000000000" pitchFamily="2" charset="2"/>
              </a:rPr>
              <a:t>, luego a su instructor asignado</a:t>
            </a:r>
            <a:r>
              <a:rPr lang="es-ES" sz="1800" dirty="0" smtClean="0">
                <a:sym typeface="Wingdings" panose="05000000000000000000" pitchFamily="2" charset="2"/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s-ES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1800" dirty="0" smtClean="0"/>
              <a:t>Fallas del sistema o red Internet </a:t>
            </a:r>
            <a:r>
              <a:rPr lang="es-ES" sz="1800" dirty="0" smtClean="0">
                <a:sym typeface="Wingdings" panose="05000000000000000000" pitchFamily="2" charset="2"/>
              </a:rPr>
              <a:t> reporte a HELP DESK</a:t>
            </a:r>
          </a:p>
          <a:p>
            <a:pPr marL="457200" lvl="1" indent="0">
              <a:buNone/>
            </a:pPr>
            <a:endParaRPr lang="es-ES" sz="1800" dirty="0" smtClean="0">
              <a:sym typeface="Wingdings" panose="05000000000000000000" pitchFamily="2" charset="2"/>
            </a:endParaRPr>
          </a:p>
          <a:p>
            <a:pPr lvl="2"/>
            <a:r>
              <a:rPr lang="es-ES" sz="1800" dirty="0" smtClean="0">
                <a:sym typeface="Wingdings" panose="05000000000000000000" pitchFamily="2" charset="2"/>
              </a:rPr>
              <a:t>Correo </a:t>
            </a:r>
            <a:r>
              <a:rPr lang="es-ES" sz="1800" dirty="0">
                <a:sym typeface="Wingdings" panose="05000000000000000000" pitchFamily="2" charset="2"/>
              </a:rPr>
              <a:t>Electrónico:       </a:t>
            </a:r>
            <a:r>
              <a:rPr lang="es-ES" sz="1800" b="1" dirty="0" smtClean="0">
                <a:sym typeface="Wingdings" panose="05000000000000000000" pitchFamily="2" charset="2"/>
                <a:hlinkClick r:id="rId2"/>
              </a:rPr>
              <a:t>helpdesk@boa.bo</a:t>
            </a:r>
            <a:endParaRPr lang="es-ES" sz="1800" b="1" dirty="0" smtClean="0">
              <a:sym typeface="Wingdings" panose="05000000000000000000" pitchFamily="2" charset="2"/>
            </a:endParaRPr>
          </a:p>
          <a:p>
            <a:pPr lvl="2"/>
            <a:endParaRPr lang="es-ES" sz="1800" dirty="0">
              <a:sym typeface="Wingdings" panose="05000000000000000000" pitchFamily="2" charset="2"/>
            </a:endParaRPr>
          </a:p>
          <a:p>
            <a:pPr lvl="2"/>
            <a:r>
              <a:rPr lang="es-ES" sz="1800" dirty="0" smtClean="0">
                <a:sym typeface="Wingdings" panose="05000000000000000000" pitchFamily="2" charset="2"/>
              </a:rPr>
              <a:t>Portal </a:t>
            </a:r>
            <a:r>
              <a:rPr lang="es-ES" sz="1800" dirty="0">
                <a:sym typeface="Wingdings" panose="05000000000000000000" pitchFamily="2" charset="2"/>
              </a:rPr>
              <a:t>web de Soporte: </a:t>
            </a:r>
            <a:r>
              <a:rPr lang="es-ES" sz="1800" b="1" dirty="0">
                <a:sym typeface="Wingdings" panose="05000000000000000000" pitchFamily="2" charset="2"/>
                <a:hlinkClick r:id="rId3"/>
              </a:rPr>
              <a:t>https://</a:t>
            </a:r>
            <a:r>
              <a:rPr lang="es-ES" sz="1800" b="1" dirty="0" smtClean="0">
                <a:sym typeface="Wingdings" panose="05000000000000000000" pitchFamily="2" charset="2"/>
                <a:hlinkClick r:id="rId3"/>
              </a:rPr>
              <a:t>boahelp.freshdesk.com</a:t>
            </a:r>
            <a:r>
              <a:rPr lang="es-ES" sz="1800" b="1" dirty="0" smtClean="0">
                <a:sym typeface="Wingdings" panose="05000000000000000000" pitchFamily="2" charset="2"/>
              </a:rPr>
              <a:t> </a:t>
            </a:r>
          </a:p>
          <a:p>
            <a:pPr lvl="2"/>
            <a:endParaRPr lang="es-ES" sz="1800" b="1" dirty="0">
              <a:sym typeface="Wingdings" panose="05000000000000000000" pitchFamily="2" charset="2"/>
            </a:endParaRPr>
          </a:p>
          <a:p>
            <a:pPr marL="914400" lvl="2" indent="0">
              <a:buNone/>
            </a:pPr>
            <a:r>
              <a:rPr lang="es-ES" sz="1800" dirty="0">
                <a:sym typeface="Wingdings" panose="05000000000000000000" pitchFamily="2" charset="2"/>
              </a:rPr>
              <a:t>         </a:t>
            </a:r>
            <a:r>
              <a:rPr lang="es-ES" sz="1800" dirty="0" smtClean="0">
                <a:sym typeface="Wingdings" panose="05000000000000000000" pitchFamily="2" charset="2"/>
              </a:rPr>
              <a:t>			  </a:t>
            </a:r>
            <a:r>
              <a:rPr lang="es-ES" sz="1800" b="1" dirty="0" smtClean="0">
                <a:sym typeface="Wingdings" panose="05000000000000000000" pitchFamily="2" charset="2"/>
                <a:hlinkClick r:id="rId4"/>
              </a:rPr>
              <a:t>http</a:t>
            </a:r>
            <a:r>
              <a:rPr lang="es-ES" sz="1800" b="1" dirty="0">
                <a:sym typeface="Wingdings" panose="05000000000000000000" pitchFamily="2" charset="2"/>
                <a:hlinkClick r:id="rId4"/>
              </a:rPr>
              <a:t>://</a:t>
            </a:r>
            <a:r>
              <a:rPr lang="es-ES" sz="1800" b="1" dirty="0" smtClean="0">
                <a:sym typeface="Wingdings" panose="05000000000000000000" pitchFamily="2" charset="2"/>
                <a:hlinkClick r:id="rId4"/>
              </a:rPr>
              <a:t>sms.obairlines.bo/intranetdocumentos</a:t>
            </a:r>
            <a:r>
              <a:rPr lang="es-ES" sz="1800" b="1" dirty="0" smtClean="0">
                <a:sym typeface="Wingdings" panose="05000000000000000000" pitchFamily="2" charset="2"/>
              </a:rPr>
              <a:t> </a:t>
            </a:r>
          </a:p>
          <a:p>
            <a:pPr marL="3657600" lvl="8" indent="0">
              <a:buNone/>
            </a:pPr>
            <a:endParaRPr lang="es-ES" b="1" dirty="0">
              <a:sym typeface="Wingdings" panose="05000000000000000000" pitchFamily="2" charset="2"/>
            </a:endParaRPr>
          </a:p>
          <a:p>
            <a:pPr lvl="2"/>
            <a:r>
              <a:rPr lang="es-ES" sz="1800" dirty="0" smtClean="0">
                <a:sym typeface="Wingdings" panose="05000000000000000000" pitchFamily="2" charset="2"/>
              </a:rPr>
              <a:t>Teléfono </a:t>
            </a:r>
            <a:r>
              <a:rPr lang="es-ES" sz="1800" dirty="0">
                <a:sym typeface="Wingdings" panose="05000000000000000000" pitchFamily="2" charset="2"/>
              </a:rPr>
              <a:t>Móvil:	+591 </a:t>
            </a:r>
            <a:r>
              <a:rPr lang="es-ES" sz="1800" dirty="0" smtClean="0">
                <a:sym typeface="Wingdings" panose="05000000000000000000" pitchFamily="2" charset="2"/>
              </a:rPr>
              <a:t>72200887</a:t>
            </a:r>
            <a:endParaRPr lang="es-ES" sz="1800" dirty="0">
              <a:sym typeface="Wingdings" panose="05000000000000000000" pitchFamily="2" charset="2"/>
            </a:endParaRPr>
          </a:p>
          <a:p>
            <a:pPr lvl="2"/>
            <a:r>
              <a:rPr lang="es-ES" sz="1800" dirty="0" smtClean="0">
                <a:sym typeface="Wingdings" panose="05000000000000000000" pitchFamily="2" charset="2"/>
              </a:rPr>
              <a:t>Interno</a:t>
            </a:r>
            <a:r>
              <a:rPr lang="es-ES" sz="1800" dirty="0">
                <a:sym typeface="Wingdings" panose="05000000000000000000" pitchFamily="2" charset="2"/>
              </a:rPr>
              <a:t>:		4261		</a:t>
            </a:r>
            <a:r>
              <a:rPr lang="es-ES" sz="1800" dirty="0" smtClean="0">
                <a:sym typeface="Wingdings" panose="05000000000000000000" pitchFamily="2" charset="2"/>
              </a:rPr>
              <a:t>HORARIO </a:t>
            </a:r>
            <a:r>
              <a:rPr lang="es-ES" sz="1800" dirty="0">
                <a:sym typeface="Wingdings" panose="05000000000000000000" pitchFamily="2" charset="2"/>
              </a:rPr>
              <a:t>DIARIO </a:t>
            </a:r>
            <a:r>
              <a:rPr lang="es-ES" sz="1800" b="1" dirty="0">
                <a:sym typeface="Wingdings" panose="05000000000000000000" pitchFamily="2" charset="2"/>
              </a:rPr>
              <a:t>05:00 – 24:00</a:t>
            </a:r>
            <a:r>
              <a:rPr lang="es-ES" sz="1800" dirty="0">
                <a:sym typeface="Wingdings" panose="05000000000000000000" pitchFamily="2" charset="2"/>
              </a:rPr>
              <a:t>)</a:t>
            </a:r>
          </a:p>
          <a:p>
            <a:pPr marL="457200" lvl="1" indent="0">
              <a:buNone/>
            </a:pPr>
            <a:endParaRPr lang="es-ES" sz="2400" dirty="0" smtClean="0">
              <a:sym typeface="Wingdings" panose="05000000000000000000" pitchFamily="2" charset="2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CUT OVER RIT - AMADEUS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60122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71625" y="2970823"/>
            <a:ext cx="8986837" cy="921434"/>
          </a:xfrm>
        </p:spPr>
        <p:txBody>
          <a:bodyPr>
            <a:normAutofit fontScale="90000"/>
          </a:bodyPr>
          <a:lstStyle/>
          <a:p>
            <a:r>
              <a:rPr lang="es-BO" dirty="0" smtClean="0"/>
              <a:t>Consultas …?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1608909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317695" y="1403594"/>
            <a:ext cx="10515600" cy="476860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b="1" dirty="0"/>
              <a:t>Que ocurrirá </a:t>
            </a:r>
            <a:r>
              <a:rPr lang="es-ES" sz="2400" b="1" dirty="0" smtClean="0"/>
              <a:t>exactamente el </a:t>
            </a:r>
            <a:r>
              <a:rPr lang="es-ES" sz="2400" b="1" dirty="0"/>
              <a:t>08 </a:t>
            </a:r>
            <a:r>
              <a:rPr lang="es-ES" sz="2400" b="1" dirty="0" smtClean="0"/>
              <a:t>SEPTIEMBRE 2017 ?</a:t>
            </a:r>
          </a:p>
          <a:p>
            <a:pPr algn="just"/>
            <a:endParaRPr lang="es-ES" sz="2000" b="1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b="1" dirty="0"/>
              <a:t>22:00 </a:t>
            </a:r>
            <a:r>
              <a:rPr lang="es-ES" sz="2000" b="1" dirty="0" smtClean="0"/>
              <a:t>pm:</a:t>
            </a:r>
            <a:r>
              <a:rPr lang="es-ES" sz="2000" dirty="0" smtClean="0"/>
              <a:t> Se desactivan las reservas y ventas en sistema RESIBER.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20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dirty="0" smtClean="0"/>
              <a:t>Toda la información de boletos</a:t>
            </a:r>
            <a:r>
              <a:rPr lang="es-ES" sz="2000" dirty="0"/>
              <a:t> </a:t>
            </a:r>
            <a:r>
              <a:rPr lang="es-ES" sz="2000" dirty="0" smtClean="0"/>
              <a:t>y reservas, incluyendo históricos, serán migrados a AMADEUS.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2000" b="1" dirty="0" smtClean="0"/>
          </a:p>
          <a:p>
            <a:pPr marL="914400" lvl="2" indent="0" algn="just">
              <a:buNone/>
            </a:pPr>
            <a:r>
              <a:rPr lang="es-ES" sz="2000" b="1" dirty="0" smtClean="0"/>
              <a:t>NOTA</a:t>
            </a:r>
            <a:r>
              <a:rPr lang="es-ES" sz="2000" dirty="0"/>
              <a:t>:  La información histórica en RESIBER podrá ser consultada, mas no modificada, hasta el 31 DEC 2017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20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dirty="0" smtClean="0"/>
              <a:t>Se activa el nuevo PSS </a:t>
            </a:r>
            <a:r>
              <a:rPr lang="es-ES" sz="2000" dirty="0"/>
              <a:t>(</a:t>
            </a:r>
            <a:r>
              <a:rPr lang="es-ES" sz="2000" dirty="0" err="1"/>
              <a:t>Passenger</a:t>
            </a:r>
            <a:r>
              <a:rPr lang="es-ES" sz="2000" dirty="0"/>
              <a:t> </a:t>
            </a:r>
            <a:r>
              <a:rPr lang="es-ES" sz="2000" dirty="0" err="1"/>
              <a:t>Service</a:t>
            </a:r>
            <a:r>
              <a:rPr lang="es-ES" sz="2000" dirty="0"/>
              <a:t> </a:t>
            </a:r>
            <a:r>
              <a:rPr lang="es-ES" sz="2000" dirty="0" err="1" smtClean="0"/>
              <a:t>System</a:t>
            </a:r>
            <a:r>
              <a:rPr lang="es-ES" sz="2000" dirty="0" smtClean="0"/>
              <a:t>) para OB: ALTEA-AMADEUS. sistemas activos:</a:t>
            </a:r>
          </a:p>
          <a:p>
            <a:pPr marL="457200" lvl="1" indent="0" algn="just">
              <a:buNone/>
            </a:pPr>
            <a:r>
              <a:rPr lang="es-ES" sz="2000" dirty="0" smtClean="0"/>
              <a:t>			</a:t>
            </a:r>
            <a:r>
              <a:rPr lang="es-ES" sz="2000" b="1" dirty="0" smtClean="0"/>
              <a:t>Reservas / Inventario / </a:t>
            </a:r>
            <a:r>
              <a:rPr lang="es-ES" sz="2000" b="1" dirty="0" err="1" smtClean="0"/>
              <a:t>Ticketing</a:t>
            </a:r>
            <a:endParaRPr lang="es-ES" sz="2000" b="1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CUT OVER RIT - AMADEUS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5287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317696" y="1171575"/>
            <a:ext cx="10871672" cy="482917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b="1" dirty="0" smtClean="0"/>
              <a:t>CUANDO puedo utilizar el nuevo sistema?</a:t>
            </a:r>
            <a:endParaRPr lang="es-ES" sz="2400" b="1" dirty="0"/>
          </a:p>
          <a:p>
            <a:pPr algn="just"/>
            <a:endParaRPr lang="es-ES" sz="2000" b="1" dirty="0"/>
          </a:p>
          <a:p>
            <a:pPr marL="457200" lvl="1" indent="0" algn="just">
              <a:buNone/>
            </a:pPr>
            <a:r>
              <a:rPr lang="es-ES" sz="2000" b="1" dirty="0" smtClean="0"/>
              <a:t>	Corte </a:t>
            </a:r>
            <a:r>
              <a:rPr lang="es-ES" sz="2000" b="1" dirty="0"/>
              <a:t>de </a:t>
            </a:r>
            <a:r>
              <a:rPr lang="es-ES" sz="2000" b="1" dirty="0" smtClean="0"/>
              <a:t>RESERVAS/EMISIONES:   </a:t>
            </a:r>
            <a:r>
              <a:rPr lang="es-ES" sz="2000" b="1" dirty="0"/>
              <a:t>22:00 pm (08 </a:t>
            </a:r>
            <a:r>
              <a:rPr lang="es-ES" sz="2000" b="1" dirty="0" err="1"/>
              <a:t>sep</a:t>
            </a:r>
            <a:r>
              <a:rPr lang="es-ES" sz="2000" b="1" dirty="0"/>
              <a:t>) – 09:00 am (09 </a:t>
            </a:r>
            <a:r>
              <a:rPr lang="es-ES" sz="2000" b="1" dirty="0" err="1"/>
              <a:t>sep</a:t>
            </a:r>
            <a:r>
              <a:rPr lang="es-ES" sz="2000" b="1" dirty="0" smtClean="0"/>
              <a:t>)</a:t>
            </a:r>
          </a:p>
          <a:p>
            <a:pPr marL="457200" lvl="1" indent="0" algn="just">
              <a:buNone/>
            </a:pPr>
            <a:endParaRPr lang="es-ES" sz="1800" b="1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22:00 </a:t>
            </a:r>
            <a:r>
              <a:rPr lang="es-ES" sz="1800" b="1" dirty="0"/>
              <a:t>– 24:00 </a:t>
            </a:r>
            <a:r>
              <a:rPr lang="es-ES" sz="1800" b="1" dirty="0" smtClean="0"/>
              <a:t>pm: </a:t>
            </a:r>
            <a:r>
              <a:rPr lang="es-ES" sz="1800" dirty="0" smtClean="0"/>
              <a:t>Después de la migración se probarán todas las nuevas oficinas OB -Amadeus (personal de cada estación participará activamente) 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8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dirty="0" smtClean="0"/>
              <a:t>Durante las pruebas se bloquearán </a:t>
            </a:r>
            <a:r>
              <a:rPr lang="es-ES" sz="1800" dirty="0"/>
              <a:t>temporalmente </a:t>
            </a:r>
            <a:r>
              <a:rPr lang="es-ES" sz="1800" dirty="0" smtClean="0"/>
              <a:t>todas las EMISIONES en TODOS LOS CANALES DE VENTA ACTUALES (previa notificación):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800" dirty="0"/>
          </a:p>
          <a:p>
            <a:pPr marL="914400" lvl="2" indent="0" algn="ctr">
              <a:lnSpc>
                <a:spcPct val="100000"/>
              </a:lnSpc>
              <a:buNone/>
            </a:pPr>
            <a:r>
              <a:rPr lang="es-ES" sz="1800" b="1" dirty="0"/>
              <a:t>CTO /  ATO  / </a:t>
            </a:r>
            <a:r>
              <a:rPr lang="es-ES" sz="1800" b="1" dirty="0" err="1" smtClean="0"/>
              <a:t>C.Center</a:t>
            </a:r>
            <a:r>
              <a:rPr lang="es-ES" sz="1800" b="1" dirty="0" smtClean="0"/>
              <a:t> / AGT </a:t>
            </a:r>
            <a:r>
              <a:rPr lang="es-ES" sz="1800" b="1" dirty="0"/>
              <a:t>IATA-NO IATA / WEB-</a:t>
            </a:r>
            <a:r>
              <a:rPr lang="es-ES" sz="1800" b="1" dirty="0" err="1"/>
              <a:t>OTAs</a:t>
            </a:r>
            <a:r>
              <a:rPr lang="es-ES" sz="1800" b="1" dirty="0"/>
              <a:t> / GDS (1S,1G,1P,1V</a:t>
            </a:r>
            <a:r>
              <a:rPr lang="es-ES" sz="1800" b="1" dirty="0" smtClean="0"/>
              <a:t>)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20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b="1" dirty="0" smtClean="0"/>
              <a:t>09:00am (09 SEP</a:t>
            </a:r>
            <a:r>
              <a:rPr lang="es-ES" sz="2000" dirty="0" smtClean="0"/>
              <a:t>) Se inician reservas/emisiones en todos los canales de venta OB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2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CUT OVER RIT - AMADEUS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9354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317696" y="1153887"/>
            <a:ext cx="10740829" cy="48468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b="1" dirty="0" smtClean="0"/>
              <a:t>Que procedimientos NUEVOS implica AMADEUS?</a:t>
            </a:r>
          </a:p>
          <a:p>
            <a:pPr marL="0" indent="0" algn="just">
              <a:buNone/>
            </a:pPr>
            <a:endParaRPr lang="es-ES" b="1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ITR: </a:t>
            </a:r>
            <a:r>
              <a:rPr lang="es-ES" sz="1800" dirty="0" smtClean="0"/>
              <a:t>Se podrá imprimir directamente y enviar a correo electrónicos</a:t>
            </a:r>
          </a:p>
          <a:p>
            <a:pPr marL="914400" lvl="2" indent="0" algn="just">
              <a:buNone/>
            </a:pPr>
            <a:r>
              <a:rPr lang="es-ES" sz="1800" b="1" dirty="0" smtClean="0"/>
              <a:t>  NOTA</a:t>
            </a:r>
            <a:r>
              <a:rPr lang="es-ES" sz="1800" dirty="0"/>
              <a:t>: el INGRESO CORRECTO del NIT será enviado en INSTRUCTIVO</a:t>
            </a:r>
          </a:p>
          <a:p>
            <a:pPr marL="914400" lvl="2" indent="0" algn="just">
              <a:buNone/>
            </a:pPr>
            <a:endParaRPr lang="es-ES" sz="18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EMD: </a:t>
            </a:r>
            <a:r>
              <a:rPr lang="es-ES" sz="1800" dirty="0" smtClean="0"/>
              <a:t>Uso inmediato para saldos </a:t>
            </a:r>
            <a:r>
              <a:rPr lang="es-ES" sz="1800" dirty="0"/>
              <a:t>a favor del PAX (reemplaza MCO</a:t>
            </a:r>
            <a:r>
              <a:rPr lang="es-ES" sz="1800" dirty="0" smtClean="0"/>
              <a:t>) y pago de penalidades, excesos de equipaje (reemplaza factura manual/</a:t>
            </a:r>
            <a:r>
              <a:rPr lang="es-ES" sz="1800" dirty="0" err="1" smtClean="0"/>
              <a:t>ENDESys</a:t>
            </a:r>
            <a:r>
              <a:rPr lang="es-ES" sz="1800" dirty="0" smtClean="0"/>
              <a:t> ) 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800" dirty="0" smtClean="0"/>
          </a:p>
          <a:p>
            <a:pPr marL="914400" lvl="2" indent="0" algn="just">
              <a:buNone/>
            </a:pPr>
            <a:r>
              <a:rPr lang="es-ES" sz="1800" b="1" dirty="0" smtClean="0"/>
              <a:t>NOTA</a:t>
            </a:r>
            <a:r>
              <a:rPr lang="es-ES" sz="1800" dirty="0"/>
              <a:t>: </a:t>
            </a:r>
            <a:r>
              <a:rPr lang="es-ES" sz="1800" dirty="0" smtClean="0"/>
              <a:t>El pago de servicios SSR  se implementará paulatinamente, entretanto se mantendrá </a:t>
            </a:r>
            <a:r>
              <a:rPr lang="es-ES" sz="1800" dirty="0"/>
              <a:t>cobro mediante </a:t>
            </a:r>
            <a:r>
              <a:rPr lang="es-ES" sz="1800" dirty="0" err="1"/>
              <a:t>ENDESys</a:t>
            </a:r>
            <a:r>
              <a:rPr lang="es-ES" sz="1800" dirty="0"/>
              <a:t>.</a:t>
            </a:r>
            <a:endParaRPr lang="es-ES" sz="1800" dirty="0" smtClean="0"/>
          </a:p>
          <a:p>
            <a:pPr marL="457200" lvl="1" indent="0" algn="just">
              <a:buNone/>
            </a:pPr>
            <a:endParaRPr lang="es-ES" sz="18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/>
              <a:t>GRUPOS</a:t>
            </a:r>
            <a:r>
              <a:rPr lang="es-ES" sz="1800" dirty="0"/>
              <a:t>: CTO y TODAS las agencias de viaje serán capaces de reservar, emitir y modificar sus propios grupos. Sujetas a políticas comerciales, regulaciones tarifarias y confirmaciones vía Queue desde </a:t>
            </a:r>
            <a:r>
              <a:rPr lang="es-ES" sz="1800" dirty="0" err="1"/>
              <a:t>Revenue</a:t>
            </a:r>
            <a:r>
              <a:rPr lang="es-ES" sz="1800" dirty="0"/>
              <a:t> M.</a:t>
            </a:r>
          </a:p>
          <a:p>
            <a:pPr marL="457200" lvl="1" indent="0" algn="just">
              <a:buNone/>
            </a:pPr>
            <a:endParaRPr lang="es-ES" sz="20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2000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CUT OVER RIT - AMADEUS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6476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317695" y="1171575"/>
            <a:ext cx="10982651" cy="524351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b="1" dirty="0" smtClean="0"/>
              <a:t>Que procedimientos NUEVOS implica AMADEUS?</a:t>
            </a:r>
          </a:p>
          <a:p>
            <a:pPr marL="0" indent="0" algn="just">
              <a:buNone/>
            </a:pPr>
            <a:endParaRPr lang="es-ES" b="1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/>
              <a:t>ATL: </a:t>
            </a:r>
            <a:r>
              <a:rPr lang="es-ES" sz="1800" dirty="0"/>
              <a:t>TL automático </a:t>
            </a:r>
            <a:r>
              <a:rPr lang="es-ES" sz="1800" dirty="0" smtClean="0"/>
              <a:t>se activará una </a:t>
            </a:r>
            <a:r>
              <a:rPr lang="es-ES" sz="1800" dirty="0"/>
              <a:t>semana después de la migración. Los Supervisores de oficinas tendrán accesos a </a:t>
            </a:r>
            <a:r>
              <a:rPr lang="es-ES" sz="1800" dirty="0" smtClean="0"/>
              <a:t>modificar los TL </a:t>
            </a:r>
            <a:r>
              <a:rPr lang="es-ES" sz="1800" dirty="0"/>
              <a:t>manualmente en casos de </a:t>
            </a:r>
            <a:r>
              <a:rPr lang="es-ES" sz="1800" b="1" dirty="0"/>
              <a:t>pagos en aeropuerto </a:t>
            </a:r>
            <a:r>
              <a:rPr lang="es-ES" sz="1800" dirty="0"/>
              <a:t>por ejemplo</a:t>
            </a:r>
            <a:r>
              <a:rPr lang="es-ES" sz="1800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0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PAGOS EN ATO: </a:t>
            </a:r>
            <a:r>
              <a:rPr lang="es-ES" sz="1800" dirty="0" err="1" smtClean="0"/>
              <a:t>C.Center</a:t>
            </a:r>
            <a:r>
              <a:rPr lang="es-ES" sz="1800" dirty="0" smtClean="0"/>
              <a:t> modificará el Itinerario, calculará el cobro (solo informativo-FXF), colocará mensajes “</a:t>
            </a:r>
            <a:r>
              <a:rPr lang="es-BO" sz="1800" dirty="0" smtClean="0"/>
              <a:t>SR CKIN…” y el enlace del TKT “FHE…” (solo cuando sea necesario). 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BO" sz="1000" dirty="0" smtClean="0"/>
          </a:p>
          <a:p>
            <a:pPr marL="719138" lvl="2" indent="0" algn="just">
              <a:buNone/>
            </a:pPr>
            <a:r>
              <a:rPr lang="es-ES" sz="1800" dirty="0" smtClean="0"/>
              <a:t>El </a:t>
            </a:r>
            <a:r>
              <a:rPr lang="es-ES" sz="1800" dirty="0"/>
              <a:t>personal de </a:t>
            </a:r>
            <a:r>
              <a:rPr lang="es-ES" sz="1800" dirty="0" smtClean="0"/>
              <a:t>ATO grabará el TST/TSM (FXQ) y reemitirá los </a:t>
            </a:r>
            <a:r>
              <a:rPr lang="es-ES" sz="1800" dirty="0" err="1" smtClean="0"/>
              <a:t>TKTs</a:t>
            </a:r>
            <a:r>
              <a:rPr lang="es-ES" sz="1800" dirty="0" smtClean="0"/>
              <a:t>/EMD. (incluyendo adición de INF).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0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NOSHOW</a:t>
            </a:r>
            <a:r>
              <a:rPr lang="es-ES" sz="1800" b="1" dirty="0"/>
              <a:t>: C</a:t>
            </a:r>
            <a:r>
              <a:rPr lang="es-ES" sz="1800" dirty="0"/>
              <a:t>ancelará automáticamente el resto del ITINERARIO en el </a:t>
            </a:r>
            <a:r>
              <a:rPr lang="es-ES" sz="1800" b="1" dirty="0"/>
              <a:t>PNR</a:t>
            </a:r>
            <a:r>
              <a:rPr lang="es-ES" sz="1800" dirty="0"/>
              <a:t> y</a:t>
            </a:r>
          </a:p>
          <a:p>
            <a:pPr marL="457200" lvl="1" indent="0" algn="just">
              <a:buNone/>
            </a:pPr>
            <a:r>
              <a:rPr lang="es-ES" sz="1800" dirty="0" smtClean="0"/>
              <a:t>incluirá </a:t>
            </a:r>
            <a:r>
              <a:rPr lang="es-ES" sz="1800" dirty="0"/>
              <a:t>mensaje informativo. El </a:t>
            </a:r>
            <a:r>
              <a:rPr lang="es-ES" sz="1800" b="1" dirty="0"/>
              <a:t>TKT </a:t>
            </a:r>
            <a:r>
              <a:rPr lang="es-ES" sz="1800" dirty="0"/>
              <a:t>no se alterará</a:t>
            </a:r>
            <a:r>
              <a:rPr lang="es-ES" sz="1800" dirty="0" smtClean="0"/>
              <a:t>.</a:t>
            </a:r>
          </a:p>
          <a:p>
            <a:pPr marL="914400" lvl="2" indent="0" algn="just">
              <a:buNone/>
            </a:pPr>
            <a:endParaRPr lang="es-ES" sz="1000" b="1" dirty="0" smtClean="0"/>
          </a:p>
          <a:p>
            <a:pPr marL="914400" lvl="2" indent="0" algn="just">
              <a:buNone/>
            </a:pPr>
            <a:r>
              <a:rPr lang="es-ES" sz="1800" b="1" dirty="0" smtClean="0"/>
              <a:t>NOTA</a:t>
            </a:r>
            <a:r>
              <a:rPr lang="es-ES" sz="1800" b="1" dirty="0"/>
              <a:t>:</a:t>
            </a:r>
            <a:r>
              <a:rPr lang="es-ES" sz="1800" dirty="0"/>
              <a:t> Tiempo máximo de </a:t>
            </a:r>
            <a:r>
              <a:rPr lang="es-ES" sz="1800" b="1" dirty="0" smtClean="0"/>
              <a:t>emisiones en ATO </a:t>
            </a:r>
            <a:r>
              <a:rPr lang="es-ES" sz="1800" dirty="0" smtClean="0"/>
              <a:t>y para evitar </a:t>
            </a:r>
            <a:r>
              <a:rPr lang="es-ES" sz="1800" b="1" dirty="0"/>
              <a:t>NOSHOW</a:t>
            </a:r>
            <a:r>
              <a:rPr lang="es-ES" sz="1800" dirty="0"/>
              <a:t>: </a:t>
            </a:r>
          </a:p>
          <a:p>
            <a:pPr lvl="3" algn="just"/>
            <a:r>
              <a:rPr lang="es-ES" sz="1800" dirty="0"/>
              <a:t>Vuelos Nacionales:  30 minutos antes del vuelo</a:t>
            </a:r>
          </a:p>
          <a:p>
            <a:pPr lvl="3" algn="just"/>
            <a:r>
              <a:rPr lang="es-ES" sz="1800" dirty="0"/>
              <a:t>Vuelos Internacionales:  1 hora antes del vuelo</a:t>
            </a:r>
          </a:p>
          <a:p>
            <a:pPr marL="457200" lvl="1" indent="0" algn="just">
              <a:buNone/>
            </a:pPr>
            <a:endParaRPr lang="es-ES" sz="2000" b="1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CUT OVER RIT - AMADEUS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6578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317696" y="1171575"/>
            <a:ext cx="11078185" cy="482917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b="1" dirty="0" smtClean="0"/>
              <a:t>Que procedimientos NUEVOS implica AMADEUS?</a:t>
            </a:r>
          </a:p>
          <a:p>
            <a:pPr marL="0" indent="0" algn="just">
              <a:buNone/>
            </a:pPr>
            <a:endParaRPr lang="es-ES" b="1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ATC: </a:t>
            </a:r>
            <a:r>
              <a:rPr lang="es-ES" sz="1800" dirty="0"/>
              <a:t>L</a:t>
            </a:r>
            <a:r>
              <a:rPr lang="es-ES" sz="1800" dirty="0" smtClean="0"/>
              <a:t>os cálculos de ADC y penalidades serán automáticos para OB y AGT IATA, sin embargo no deslinda de responsabilidad al emisor y cobrador.  (aplica solo para status </a:t>
            </a:r>
            <a:r>
              <a:rPr lang="es-ES" sz="1800" b="1" dirty="0" smtClean="0"/>
              <a:t>HK</a:t>
            </a:r>
            <a:r>
              <a:rPr lang="es-ES" sz="1800" dirty="0" smtClean="0"/>
              <a:t>)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000" dirty="0" smtClean="0"/>
          </a:p>
          <a:p>
            <a:pPr marL="914400" lvl="2" indent="0" algn="just">
              <a:buNone/>
            </a:pPr>
            <a:r>
              <a:rPr lang="es-ES" sz="1800" b="1" dirty="0" smtClean="0"/>
              <a:t>NOTA:</a:t>
            </a:r>
            <a:r>
              <a:rPr lang="es-ES" sz="1800" dirty="0" smtClean="0"/>
              <a:t> AGENCIAS NO IATA y el PAX vía WEB tendrán activada esta aplicación 2 meses después, hasta entonces requerirán apoyo de personal de </a:t>
            </a:r>
            <a:r>
              <a:rPr lang="es-ES" sz="1800" dirty="0" err="1" smtClean="0"/>
              <a:t>C.Center</a:t>
            </a:r>
            <a:r>
              <a:rPr lang="es-ES" sz="1800" dirty="0" smtClean="0"/>
              <a:t> y promoción y ventas regionales.</a:t>
            </a:r>
            <a:endParaRPr lang="es-ES" sz="18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8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Tarificación y canjes manuales: S</a:t>
            </a:r>
            <a:r>
              <a:rPr lang="es-ES" sz="1800" dirty="0" smtClean="0"/>
              <a:t>e utilizarán para emisiones de </a:t>
            </a:r>
            <a:r>
              <a:rPr lang="es-ES" sz="1800" b="1" dirty="0" smtClean="0"/>
              <a:t>AD / ID / CAMBIOS DE NOMBRE.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800" b="1" u="sng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/>
              <a:t>Cambio de ITI: </a:t>
            </a:r>
            <a:r>
              <a:rPr lang="es-ES" sz="1800" dirty="0"/>
              <a:t>Los cupones de E-TKT </a:t>
            </a:r>
            <a:r>
              <a:rPr lang="es-ES" sz="1800" dirty="0" smtClean="0"/>
              <a:t>deben </a:t>
            </a:r>
            <a:r>
              <a:rPr lang="es-ES" sz="1800" dirty="0"/>
              <a:t>en utilizarse en orden </a:t>
            </a:r>
            <a:r>
              <a:rPr lang="es-ES" sz="1800" dirty="0" smtClean="0"/>
              <a:t>correlativo.</a:t>
            </a:r>
            <a:endParaRPr lang="es-ES" sz="1800" dirty="0"/>
          </a:p>
          <a:p>
            <a:pPr marL="914400" lvl="2" indent="0" algn="just">
              <a:buNone/>
            </a:pPr>
            <a:r>
              <a:rPr lang="es-ES" sz="1800" b="1" dirty="0"/>
              <a:t>NOTA</a:t>
            </a:r>
            <a:r>
              <a:rPr lang="es-ES" sz="1800" dirty="0"/>
              <a:t>: </a:t>
            </a:r>
            <a:r>
              <a:rPr lang="es-ES" sz="1800" b="1" dirty="0"/>
              <a:t>una inversión de ruta implicará </a:t>
            </a:r>
            <a:r>
              <a:rPr lang="es-ES" sz="1800" b="1" dirty="0" smtClean="0"/>
              <a:t>siempre una reemisión</a:t>
            </a:r>
            <a:r>
              <a:rPr lang="es-ES" sz="1800" dirty="0" smtClean="0"/>
              <a:t>.</a:t>
            </a:r>
          </a:p>
          <a:p>
            <a:pPr marL="914400" lvl="2" indent="0" algn="just">
              <a:buNone/>
            </a:pPr>
            <a:endParaRPr lang="es-ES" sz="18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BO" sz="1800" b="1" dirty="0"/>
              <a:t>Status “SA</a:t>
            </a:r>
            <a:r>
              <a:rPr lang="es-BO" sz="1800" b="1" dirty="0" smtClean="0"/>
              <a:t>”:</a:t>
            </a:r>
            <a:r>
              <a:rPr lang="es-BO" sz="1800" dirty="0" smtClean="0"/>
              <a:t> Uso solo </a:t>
            </a:r>
            <a:r>
              <a:rPr lang="es-BO" sz="1800" dirty="0"/>
              <a:t>para </a:t>
            </a:r>
            <a:r>
              <a:rPr lang="es-BO" sz="1800" dirty="0" smtClean="0"/>
              <a:t>transporte de personal BoA (</a:t>
            </a:r>
            <a:r>
              <a:rPr lang="es-BO" sz="1800" b="1" dirty="0" smtClean="0"/>
              <a:t>sujeto a espacio</a:t>
            </a:r>
            <a:r>
              <a:rPr lang="es-BO" sz="1800" dirty="0" smtClean="0"/>
              <a:t>)</a:t>
            </a:r>
          </a:p>
          <a:p>
            <a:pPr marL="1828800" lvl="4" indent="0" algn="just">
              <a:buNone/>
            </a:pPr>
            <a:r>
              <a:rPr lang="es-BO" sz="1800" dirty="0"/>
              <a:t> </a:t>
            </a:r>
            <a:r>
              <a:rPr lang="es-BO" sz="1800" dirty="0" smtClean="0"/>
              <a:t>   Nunca para intentar lista de espera</a:t>
            </a:r>
            <a:endParaRPr lang="es-ES" sz="1800" b="1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2000" b="1" u="sng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CUT OVER RIT - AMADEUS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5452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317696" y="984739"/>
            <a:ext cx="10740829" cy="50160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b="1" dirty="0" smtClean="0"/>
              <a:t>Que procedimientos NUEVOS implica AMADEUS?</a:t>
            </a:r>
          </a:p>
          <a:p>
            <a:pPr marL="0" indent="0" algn="just">
              <a:buNone/>
            </a:pPr>
            <a:endParaRPr lang="es-ES" b="1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/>
              <a:t>TKT OPEN:</a:t>
            </a:r>
            <a:r>
              <a:rPr lang="es-ES" sz="1800" dirty="0"/>
              <a:t> Podrán emitirse </a:t>
            </a:r>
            <a:r>
              <a:rPr lang="es-ES" sz="1800" dirty="0" smtClean="0"/>
              <a:t>boletos con </a:t>
            </a:r>
            <a:r>
              <a:rPr lang="es-ES" sz="1800" dirty="0"/>
              <a:t>tramos OPEN siempre y cuando l</a:t>
            </a:r>
            <a:r>
              <a:rPr lang="es-BO" sz="1800" dirty="0"/>
              <a:t>a </a:t>
            </a:r>
            <a:r>
              <a:rPr lang="es-BO" sz="1800" u="sng" dirty="0"/>
              <a:t>regulación tarifaria lo permita</a:t>
            </a:r>
            <a:r>
              <a:rPr lang="es-BO" sz="1800" u="sng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BO" sz="1800" u="sng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Devoluciones </a:t>
            </a:r>
            <a:r>
              <a:rPr lang="es-ES" sz="1800" b="1" dirty="0"/>
              <a:t>automáticas:</a:t>
            </a:r>
            <a:r>
              <a:rPr lang="es-ES" sz="1800" dirty="0"/>
              <a:t> </a:t>
            </a:r>
            <a:r>
              <a:rPr lang="es-ES" sz="1800" dirty="0" smtClean="0"/>
              <a:t>DOS meses </a:t>
            </a:r>
            <a:r>
              <a:rPr lang="es-ES" sz="1800" dirty="0"/>
              <a:t>después del CUT OVER, se activará para </a:t>
            </a:r>
            <a:r>
              <a:rPr lang="es-ES" sz="1800" dirty="0" smtClean="0"/>
              <a:t>las </a:t>
            </a:r>
            <a:r>
              <a:rPr lang="es-ES" sz="1800" dirty="0"/>
              <a:t>agencias </a:t>
            </a:r>
            <a:r>
              <a:rPr lang="es-ES" sz="1800" b="1" dirty="0"/>
              <a:t>NO IATA</a:t>
            </a:r>
            <a:r>
              <a:rPr lang="es-ES" sz="1800" dirty="0" smtClean="0"/>
              <a:t>. </a:t>
            </a:r>
            <a:r>
              <a:rPr lang="es-ES" sz="1800" dirty="0"/>
              <a:t>Bajo procedimiento y reglamento contable de cada país</a:t>
            </a:r>
            <a:r>
              <a:rPr lang="es-ES" sz="1800" dirty="0" smtClean="0"/>
              <a:t>. </a:t>
            </a:r>
            <a:r>
              <a:rPr lang="es-ES" sz="1800" dirty="0"/>
              <a:t>(aplicación para AGT </a:t>
            </a:r>
            <a:r>
              <a:rPr lang="es-ES" sz="1800" dirty="0" smtClean="0"/>
              <a:t>IATA en evaluación)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8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Emisiones interlinea:</a:t>
            </a:r>
            <a:r>
              <a:rPr lang="es-ES" sz="1800" dirty="0" smtClean="0"/>
              <a:t> </a:t>
            </a:r>
            <a:r>
              <a:rPr lang="es-BO" sz="1800" dirty="0" smtClean="0"/>
              <a:t>Serán posibles </a:t>
            </a:r>
            <a:r>
              <a:rPr lang="es-BO" sz="1800" dirty="0"/>
              <a:t>en AMADEUS desde </a:t>
            </a:r>
            <a:r>
              <a:rPr lang="es-BO" sz="1800" dirty="0" smtClean="0"/>
              <a:t>el día de CUT-OVER y para conexiones con las compañías de convenio (inicialmente </a:t>
            </a:r>
            <a:r>
              <a:rPr lang="es-BO" sz="1800" b="1" dirty="0" smtClean="0"/>
              <a:t>IBERIA-IB y AZUL-AD</a:t>
            </a:r>
            <a:r>
              <a:rPr lang="es-BO" sz="1800" dirty="0" smtClean="0"/>
              <a:t>)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8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Canjes interlinea</a:t>
            </a:r>
            <a:r>
              <a:rPr lang="es-ES" sz="1800" b="1" dirty="0"/>
              <a:t>:</a:t>
            </a:r>
            <a:r>
              <a:rPr lang="es-ES" sz="1800" dirty="0"/>
              <a:t> </a:t>
            </a:r>
            <a:r>
              <a:rPr lang="es-ES" sz="1800" dirty="0" smtClean="0"/>
              <a:t>Únicamente para boletos con placa propia (930). </a:t>
            </a:r>
            <a:r>
              <a:rPr lang="es-BO" sz="1800" dirty="0" smtClean="0"/>
              <a:t>Boletos </a:t>
            </a:r>
            <a:r>
              <a:rPr lang="es-BO" sz="1800" dirty="0"/>
              <a:t>con otra placa no se </a:t>
            </a:r>
            <a:r>
              <a:rPr lang="es-BO" sz="1800" dirty="0" smtClean="0"/>
              <a:t>modifican, </a:t>
            </a:r>
            <a:r>
              <a:rPr lang="es-BO" sz="1800" dirty="0"/>
              <a:t>salvo cambios involuntarios a cargo </a:t>
            </a:r>
            <a:r>
              <a:rPr lang="es-BO" sz="1800" dirty="0" smtClean="0"/>
              <a:t>del equipo de </a:t>
            </a:r>
            <a:r>
              <a:rPr lang="es-BO" sz="1800" b="1" dirty="0" smtClean="0"/>
              <a:t>DISRUPTION</a:t>
            </a:r>
            <a:r>
              <a:rPr lang="es-BO" sz="1800" dirty="0" smtClean="0"/>
              <a:t> </a:t>
            </a:r>
            <a:r>
              <a:rPr lang="es-BO" sz="1800" dirty="0"/>
              <a:t>(Boletos 075 y futuros convenios)</a:t>
            </a:r>
            <a:endParaRPr lang="es-ES" sz="1800" dirty="0" smtClean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2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CUT OVER RIT - AMADEUS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3069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317696" y="1171575"/>
            <a:ext cx="10981675" cy="482917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b="1" dirty="0" smtClean="0"/>
              <a:t>Que procedimientos NUEVOS implica AMADEUS?</a:t>
            </a:r>
          </a:p>
          <a:p>
            <a:pPr marL="0" indent="0" algn="just">
              <a:buNone/>
            </a:pPr>
            <a:endParaRPr lang="es-ES" sz="1000" b="1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PRE-CHECK IN </a:t>
            </a:r>
            <a:r>
              <a:rPr lang="es-BO" sz="1800" dirty="0"/>
              <a:t>(PREFACTURACIÓN sin </a:t>
            </a:r>
            <a:r>
              <a:rPr lang="es-BO" sz="1800" dirty="0" smtClean="0"/>
              <a:t>equipaje </a:t>
            </a:r>
            <a:r>
              <a:rPr lang="es-BO" sz="1800" dirty="0"/>
              <a:t>vía </a:t>
            </a:r>
            <a:r>
              <a:rPr lang="es-BO" sz="1800" dirty="0" smtClean="0"/>
              <a:t>WEB y oficinas </a:t>
            </a:r>
            <a:r>
              <a:rPr lang="es-BO" sz="1800" dirty="0"/>
              <a:t>CTO</a:t>
            </a:r>
            <a:r>
              <a:rPr lang="es-BO" sz="1800" dirty="0" smtClean="0"/>
              <a:t>)</a:t>
            </a:r>
            <a:r>
              <a:rPr lang="es-ES" sz="1800" b="1" dirty="0" smtClean="0"/>
              <a:t>:</a:t>
            </a:r>
            <a:r>
              <a:rPr lang="es-ES" sz="1800" dirty="0" smtClean="0"/>
              <a:t> A partir </a:t>
            </a:r>
            <a:r>
              <a:rPr lang="es-BO" sz="1800" dirty="0" smtClean="0"/>
              <a:t>de NOV. 2017 estará habilitado </a:t>
            </a:r>
            <a:r>
              <a:rPr lang="es-BO" sz="1800" b="1" dirty="0" smtClean="0"/>
              <a:t>hasta 48 </a:t>
            </a:r>
            <a:r>
              <a:rPr lang="es-BO" sz="1800" b="1" dirty="0" err="1" smtClean="0"/>
              <a:t>hrs</a:t>
            </a:r>
            <a:r>
              <a:rPr lang="es-BO" sz="1800" b="1" dirty="0" smtClean="0"/>
              <a:t>. antes </a:t>
            </a:r>
            <a:r>
              <a:rPr lang="es-BO" sz="1800" dirty="0" smtClean="0"/>
              <a:t>del vuelo. 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BO" sz="18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BO" sz="1800" b="1" dirty="0"/>
              <a:t>M</a:t>
            </a:r>
            <a:r>
              <a:rPr lang="es-BO" sz="1800" b="1" dirty="0" smtClean="0"/>
              <a:t>odificación </a:t>
            </a:r>
            <a:r>
              <a:rPr lang="es-BO" sz="1800" b="1" dirty="0"/>
              <a:t>del </a:t>
            </a:r>
            <a:r>
              <a:rPr lang="es-BO" sz="1800" b="1" dirty="0" smtClean="0"/>
              <a:t>BP: </a:t>
            </a:r>
            <a:r>
              <a:rPr lang="es-BO" sz="1800" dirty="0"/>
              <a:t>o canje </a:t>
            </a:r>
            <a:r>
              <a:rPr lang="es-BO" sz="1800" dirty="0" smtClean="0"/>
              <a:t>del E-TKT </a:t>
            </a:r>
            <a:r>
              <a:rPr lang="es-BO" sz="1800" dirty="0"/>
              <a:t>procede en función al canal </a:t>
            </a:r>
            <a:r>
              <a:rPr lang="es-BO" sz="1800" dirty="0" smtClean="0"/>
              <a:t>donde se </a:t>
            </a:r>
            <a:r>
              <a:rPr lang="es-BO" sz="1800" dirty="0"/>
              <a:t>pre-facturó:</a:t>
            </a:r>
          </a:p>
          <a:p>
            <a:pPr lvl="2" algn="just"/>
            <a:r>
              <a:rPr lang="es-BO" sz="1800" dirty="0" smtClean="0"/>
              <a:t>BP de </a:t>
            </a:r>
            <a:r>
              <a:rPr lang="es-BO" sz="1800" dirty="0"/>
              <a:t>CTO/ ATO:  podrá modificarse en ATO o vía </a:t>
            </a:r>
            <a:r>
              <a:rPr lang="es-BO" sz="1800" dirty="0" err="1"/>
              <a:t>C.Center</a:t>
            </a:r>
            <a:r>
              <a:rPr lang="es-BO" sz="1800" dirty="0"/>
              <a:t> (Supervisor/</a:t>
            </a:r>
            <a:r>
              <a:rPr lang="es-BO" sz="1800" dirty="0" err="1"/>
              <a:t>queue</a:t>
            </a:r>
            <a:r>
              <a:rPr lang="es-BO" sz="1800" dirty="0"/>
              <a:t>)</a:t>
            </a:r>
          </a:p>
          <a:p>
            <a:pPr lvl="2" algn="just"/>
            <a:r>
              <a:rPr lang="es-BO" sz="1800" dirty="0" smtClean="0"/>
              <a:t>BP </a:t>
            </a:r>
            <a:r>
              <a:rPr lang="es-BO" sz="1800" dirty="0"/>
              <a:t>de </a:t>
            </a:r>
            <a:r>
              <a:rPr lang="es-BO" sz="1800" dirty="0" smtClean="0"/>
              <a:t>WEB </a:t>
            </a:r>
            <a:r>
              <a:rPr lang="es-BO" sz="1800" dirty="0" err="1" smtClean="0"/>
              <a:t>Check</a:t>
            </a:r>
            <a:r>
              <a:rPr lang="es-BO" sz="1800" dirty="0" smtClean="0"/>
              <a:t>-in : </a:t>
            </a:r>
            <a:r>
              <a:rPr lang="es-BO" sz="1800" dirty="0"/>
              <a:t>podrá modificarse en ATO o vía WEB </a:t>
            </a:r>
            <a:r>
              <a:rPr lang="es-BO" sz="1800" dirty="0" smtClean="0"/>
              <a:t>(por el </a:t>
            </a:r>
            <a:r>
              <a:rPr lang="es-BO" sz="1800" dirty="0"/>
              <a:t>mismo PAX</a:t>
            </a:r>
            <a:r>
              <a:rPr lang="es-BO" sz="1800" dirty="0" smtClean="0"/>
              <a:t>)</a:t>
            </a:r>
          </a:p>
          <a:p>
            <a:pPr marL="914400" lvl="2" indent="0" algn="just">
              <a:buNone/>
            </a:pPr>
            <a:r>
              <a:rPr lang="es-BO" sz="1800" dirty="0" smtClean="0"/>
              <a:t>	</a:t>
            </a:r>
            <a:r>
              <a:rPr lang="es-BO" sz="1800" b="1" dirty="0" smtClean="0"/>
              <a:t>(Asignación de asiento es permitido hasta 3 horas antes del vuelo)</a:t>
            </a:r>
            <a:endParaRPr lang="es-BO" sz="1800" b="1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800" dirty="0" smtClean="0"/>
          </a:p>
          <a:p>
            <a:pPr marL="457200" lvl="1" indent="0" algn="just">
              <a:buNone/>
            </a:pPr>
            <a:r>
              <a:rPr lang="es-ES" sz="1800" b="1" dirty="0"/>
              <a:t>NOTA</a:t>
            </a:r>
            <a:r>
              <a:rPr lang="es-ES" sz="1800" dirty="0"/>
              <a:t>: </a:t>
            </a:r>
            <a:r>
              <a:rPr lang="es-ES" sz="1800" b="1" dirty="0" smtClean="0"/>
              <a:t>Servicio WEB </a:t>
            </a:r>
            <a:r>
              <a:rPr lang="es-ES" sz="1800" b="1" dirty="0" err="1" smtClean="0"/>
              <a:t>Checkin</a:t>
            </a:r>
            <a:r>
              <a:rPr lang="es-ES" sz="1800" b="1" dirty="0" smtClean="0"/>
              <a:t> suspendido </a:t>
            </a:r>
            <a:r>
              <a:rPr lang="es-ES" sz="1800" b="1" dirty="0"/>
              <a:t>de </a:t>
            </a:r>
            <a:r>
              <a:rPr lang="es-ES" sz="1800" b="1" dirty="0" smtClean="0"/>
              <a:t>sep. </a:t>
            </a:r>
            <a:r>
              <a:rPr lang="es-ES" sz="1800" b="1" dirty="0"/>
              <a:t>a </a:t>
            </a:r>
            <a:r>
              <a:rPr lang="es-ES" sz="1800" b="1" dirty="0" smtClean="0"/>
              <a:t>nov. 2017, previa notificación.</a:t>
            </a:r>
          </a:p>
          <a:p>
            <a:pPr marL="457200" lvl="1" indent="0" algn="just">
              <a:buNone/>
            </a:pPr>
            <a:endParaRPr lang="es-ES" sz="1800" b="1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CHECK IN: </a:t>
            </a:r>
            <a:r>
              <a:rPr lang="es-ES" sz="1800" dirty="0" smtClean="0"/>
              <a:t>Continuará utilizando RESIBER-DCS y migrará secuencialmente por aeropuerto. Migración de OCTUBRE a DICIEMBRE 2017</a:t>
            </a:r>
            <a:endParaRPr lang="es-ES" sz="18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8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/>
              <a:t>NOTA:  </a:t>
            </a:r>
            <a:r>
              <a:rPr lang="es-ES" sz="1800" b="1" dirty="0" smtClean="0"/>
              <a:t>Próximamente se </a:t>
            </a:r>
            <a:r>
              <a:rPr lang="es-ES" sz="1800" b="1" dirty="0"/>
              <a:t>emitirán </a:t>
            </a:r>
            <a:r>
              <a:rPr lang="es-ES" sz="1800" b="1" dirty="0" smtClean="0"/>
              <a:t>los nuevos procedimientos </a:t>
            </a:r>
          </a:p>
          <a:p>
            <a:pPr marL="914400" lvl="2" indent="0" algn="just">
              <a:buNone/>
            </a:pPr>
            <a:r>
              <a:rPr lang="es-ES" b="1" dirty="0" smtClean="0"/>
              <a:t>            </a:t>
            </a:r>
            <a:r>
              <a:rPr lang="es-ES" sz="1800" b="1" dirty="0" smtClean="0"/>
              <a:t>Comerciales, contables y de Trafico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2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CUT OVER RIT - AMADEUS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5149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317696" y="1171575"/>
            <a:ext cx="10896173" cy="482917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b="1" dirty="0" smtClean="0"/>
              <a:t>Que procedimientos se MANTENDRÁN con AMADEUS?</a:t>
            </a:r>
            <a:endParaRPr lang="es-ES" sz="2400" b="1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800" b="1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PENALIDADES: </a:t>
            </a:r>
            <a:r>
              <a:rPr lang="es-ES" sz="1800" dirty="0" smtClean="0"/>
              <a:t>Se mantienen aplicación por REVALIDACION, REEMISION, NOSHOW, DEVOLUCIONES, CAMBIOS DE NOMBRE, excepción mismo día del vuelo, etc.</a:t>
            </a:r>
          </a:p>
          <a:p>
            <a:pPr marL="914400" lvl="2" indent="0" algn="just">
              <a:buNone/>
            </a:pPr>
            <a:r>
              <a:rPr lang="es-ES" sz="1800" b="1" dirty="0" smtClean="0"/>
              <a:t>NOTA</a:t>
            </a:r>
            <a:r>
              <a:rPr lang="es-ES" sz="1800" dirty="0" smtClean="0"/>
              <a:t>: Todos </a:t>
            </a:r>
            <a:r>
              <a:rPr lang="es-ES" sz="1800" dirty="0"/>
              <a:t>l</a:t>
            </a:r>
            <a:r>
              <a:rPr lang="es-ES" sz="1800" dirty="0" smtClean="0"/>
              <a:t>os </a:t>
            </a:r>
            <a:r>
              <a:rPr lang="es-ES" sz="1800" dirty="0"/>
              <a:t>montos </a:t>
            </a:r>
            <a:r>
              <a:rPr lang="es-ES" sz="1800" dirty="0" smtClean="0"/>
              <a:t>se modificarán, </a:t>
            </a:r>
            <a:r>
              <a:rPr lang="es-ES" sz="1800" dirty="0"/>
              <a:t>ya que se añadirán </a:t>
            </a:r>
            <a:r>
              <a:rPr lang="es-ES" sz="1800" dirty="0" smtClean="0"/>
              <a:t>los </a:t>
            </a:r>
            <a:r>
              <a:rPr lang="es-ES" sz="1800" dirty="0"/>
              <a:t>impuestos por </a:t>
            </a:r>
            <a:r>
              <a:rPr lang="es-ES" sz="1800" dirty="0" smtClean="0"/>
              <a:t>separado.</a:t>
            </a:r>
            <a:endParaRPr lang="es-ES" sz="18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8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VALIDEZ DE TKT: </a:t>
            </a:r>
            <a:r>
              <a:rPr lang="es-ES" sz="1800" dirty="0" smtClean="0"/>
              <a:t>Un año después de su emisión el boleto no utilizado no será valido para uso, solamente para devoluciones.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000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FOID:  </a:t>
            </a:r>
            <a:r>
              <a:rPr lang="es-ES" sz="1800" dirty="0" smtClean="0"/>
              <a:t>Elemento obligatorio para </a:t>
            </a:r>
            <a:r>
              <a:rPr lang="es-ES" sz="1800" b="1" dirty="0" smtClean="0"/>
              <a:t>emisiones en Bolivia </a:t>
            </a:r>
            <a:r>
              <a:rPr lang="es-ES" sz="1800" dirty="0" smtClean="0"/>
              <a:t>y se registra tal cual esta impreso en el documento PP o NI (A-12345;  452673ab;  etc.)(</a:t>
            </a:r>
            <a:r>
              <a:rPr lang="es-ES" sz="1800" b="1" dirty="0" smtClean="0"/>
              <a:t>no aplica en </a:t>
            </a:r>
            <a:r>
              <a:rPr lang="es-ES" sz="1800" b="1" dirty="0" err="1" smtClean="0"/>
              <a:t>OTAs</a:t>
            </a:r>
            <a:r>
              <a:rPr lang="es-ES" sz="1800" dirty="0" smtClean="0"/>
              <a:t>)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000" b="1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SR CKIN: </a:t>
            </a:r>
            <a:r>
              <a:rPr lang="es-ES" sz="1800" dirty="0" smtClean="0"/>
              <a:t>Único formato de </a:t>
            </a:r>
            <a:r>
              <a:rPr lang="es-ES" sz="1800" b="1" dirty="0" smtClean="0"/>
              <a:t>mensaje </a:t>
            </a:r>
            <a:r>
              <a:rPr lang="es-ES" sz="1800" b="1" dirty="0"/>
              <a:t>válido </a:t>
            </a:r>
            <a:r>
              <a:rPr lang="es-ES" sz="1800" dirty="0" smtClean="0"/>
              <a:t>informativo </a:t>
            </a:r>
            <a:r>
              <a:rPr lang="es-ES" sz="1800" b="1" dirty="0" smtClean="0"/>
              <a:t>para ATO.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000" b="1" dirty="0" smtClean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1800" b="1" dirty="0" smtClean="0"/>
              <a:t>SR DOCS:</a:t>
            </a:r>
            <a:r>
              <a:rPr lang="es-ES" sz="1800" dirty="0" smtClean="0"/>
              <a:t> </a:t>
            </a:r>
            <a:r>
              <a:rPr lang="es-ES" sz="1800" dirty="0"/>
              <a:t>I</a:t>
            </a:r>
            <a:r>
              <a:rPr lang="es-ES" sz="1800" dirty="0" smtClean="0"/>
              <a:t>ncluye los datos habituales.</a:t>
            </a:r>
          </a:p>
          <a:p>
            <a:pPr marL="457200" lvl="1" indent="0" algn="just">
              <a:buNone/>
            </a:pPr>
            <a:r>
              <a:rPr lang="es-ES" sz="1800" dirty="0"/>
              <a:t>	</a:t>
            </a:r>
            <a:r>
              <a:rPr lang="es-ES" sz="1800" dirty="0" smtClean="0"/>
              <a:t>            </a:t>
            </a:r>
            <a:r>
              <a:rPr lang="es-ES" sz="1800" b="1" dirty="0" smtClean="0"/>
              <a:t> No se incluye el HOLDER para </a:t>
            </a:r>
            <a:r>
              <a:rPr lang="es-ES" sz="1800" b="1" dirty="0" err="1" smtClean="0"/>
              <a:t>PPTEs</a:t>
            </a:r>
            <a:r>
              <a:rPr lang="es-ES" sz="1800" b="1" dirty="0" smtClean="0"/>
              <a:t> individuales </a:t>
            </a:r>
            <a:r>
              <a:rPr lang="es-ES" sz="1800" b="1" dirty="0"/>
              <a:t>(-H</a:t>
            </a:r>
            <a:r>
              <a:rPr lang="es-ES" sz="1800" b="1" dirty="0" smtClean="0"/>
              <a:t>)</a:t>
            </a:r>
            <a:endParaRPr lang="es-ES" sz="1800" dirty="0" smtClean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2000" dirty="0" smtClean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2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CUT OVER RIT - AMADEUS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9694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Personalizado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ueba.potm" id="{1AC3120D-2963-42EE-A58F-B4700B3A835F}" vid="{3708CEA8-81B7-4251-86AD-FCCD8A561554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ueba.potm" id="{1AC3120D-2963-42EE-A58F-B4700B3A835F}" vid="{4F1665B1-BCB9-4643-9C5B-A6CC73000916}"/>
    </a:ext>
  </a:extLst>
</a:theme>
</file>

<file path=ppt/theme/theme3.xml><?xml version="1.0" encoding="utf-8"?>
<a:theme xmlns:a="http://schemas.openxmlformats.org/drawingml/2006/main" name="1_Tema de Office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Personalizado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ueba.potm" id="{1AC3120D-2963-42EE-A58F-B4700B3A835F}" vid="{3708CEA8-81B7-4251-86AD-FCCD8A561554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BoA una marca para las personas.ppt</Template>
  <TotalTime>6812</TotalTime>
  <Words>1033</Words>
  <Application>Microsoft Office PowerPoint</Application>
  <PresentationFormat>Panorámica</PresentationFormat>
  <Paragraphs>134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Wingdings</vt:lpstr>
      <vt:lpstr>Tema de Office</vt:lpstr>
      <vt:lpstr>Diseño personalizado</vt:lpstr>
      <vt:lpstr>1_Tema de Office</vt:lpstr>
      <vt:lpstr>CUT – OVER ALTEA  ARDW 08 SEP 2017</vt:lpstr>
      <vt:lpstr>CUT OVER RIT - AMADEUS</vt:lpstr>
      <vt:lpstr>CUT OVER RIT - AMADEUS</vt:lpstr>
      <vt:lpstr>CUT OVER RIT - AMADEUS</vt:lpstr>
      <vt:lpstr>CUT OVER RIT - AMADEUS</vt:lpstr>
      <vt:lpstr>CUT OVER RIT - AMADEUS</vt:lpstr>
      <vt:lpstr>CUT OVER RIT - AMADEUS</vt:lpstr>
      <vt:lpstr>CUT OVER RIT - AMADEUS</vt:lpstr>
      <vt:lpstr>CUT OVER RIT - AMADEUS</vt:lpstr>
      <vt:lpstr>CUT OVER RIT - AMADEUS</vt:lpstr>
      <vt:lpstr>CUT OVER RIT - AMADEUS</vt:lpstr>
      <vt:lpstr>Consultas …?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INSERTE TITULAR</dc:title>
  <dc:creator>Alejandro</dc:creator>
  <cp:lastModifiedBy>Israel Montaño</cp:lastModifiedBy>
  <cp:revision>328</cp:revision>
  <dcterms:created xsi:type="dcterms:W3CDTF">2015-02-27T00:19:45Z</dcterms:created>
  <dcterms:modified xsi:type="dcterms:W3CDTF">2017-08-22T18:25:44Z</dcterms:modified>
  <cp:contentStatus/>
</cp:coreProperties>
</file>