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ppt/tags/tag36.xml" ContentType="application/vnd.openxmlformats-officedocument.presentationml.tags+xml"/>
  <Override PartName="/ppt/notesSlides/notesSlide36.xml" ContentType="application/vnd.openxmlformats-officedocument.presentationml.notesSlide+xml"/>
  <Override PartName="/ppt/tags/tag37.xml" ContentType="application/vnd.openxmlformats-officedocument.presentationml.tags+xml"/>
  <Override PartName="/ppt/notesSlides/notesSlide37.xml" ContentType="application/vnd.openxmlformats-officedocument.presentationml.notesSlide+xml"/>
  <Override PartName="/ppt/tags/tag38.xml" ContentType="application/vnd.openxmlformats-officedocument.presentationml.tags+xml"/>
  <Override PartName="/ppt/notesSlides/notesSlide38.xml" ContentType="application/vnd.openxmlformats-officedocument.presentationml.notesSlide+xml"/>
  <Override PartName="/ppt/tags/tag39.xml" ContentType="application/vnd.openxmlformats-officedocument.presentationml.tags+xml"/>
  <Override PartName="/ppt/notesSlides/notesSlide39.xml" ContentType="application/vnd.openxmlformats-officedocument.presentationml.notesSlide+xml"/>
  <Override PartName="/ppt/tags/tag40.xml" ContentType="application/vnd.openxmlformats-officedocument.presentationml.tags+xml"/>
  <Override PartName="/ppt/notesSlides/notesSlide40.xml" ContentType="application/vnd.openxmlformats-officedocument.presentationml.notesSlide+xml"/>
  <Override PartName="/ppt/tags/tag41.xml" ContentType="application/vnd.openxmlformats-officedocument.presentationml.tags+xml"/>
  <Override PartName="/ppt/notesSlides/notesSlide41.xml" ContentType="application/vnd.openxmlformats-officedocument.presentationml.notesSlide+xml"/>
  <Override PartName="/ppt/tags/tag42.xml" ContentType="application/vnd.openxmlformats-officedocument.presentationml.tags+xml"/>
  <Override PartName="/ppt/notesSlides/notesSlide42.xml" ContentType="application/vnd.openxmlformats-officedocument.presentationml.notesSlide+xml"/>
  <Override PartName="/ppt/tags/tag43.xml" ContentType="application/vnd.openxmlformats-officedocument.presentationml.tags+xml"/>
  <Override PartName="/ppt/notesSlides/notesSlide43.xml" ContentType="application/vnd.openxmlformats-officedocument.presentationml.notesSlide+xml"/>
  <Override PartName="/ppt/tags/tag44.xml" ContentType="application/vnd.openxmlformats-officedocument.presentationml.tags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71" r:id="rId3"/>
  </p:sldMasterIdLst>
  <p:notesMasterIdLst>
    <p:notesMasterId r:id="rId55"/>
  </p:notesMasterIdLst>
  <p:handoutMasterIdLst>
    <p:handoutMasterId r:id="rId56"/>
  </p:handoutMasterIdLst>
  <p:sldIdLst>
    <p:sldId id="256" r:id="rId4"/>
    <p:sldId id="265" r:id="rId5"/>
    <p:sldId id="395" r:id="rId6"/>
    <p:sldId id="315" r:id="rId7"/>
    <p:sldId id="281" r:id="rId8"/>
    <p:sldId id="372" r:id="rId9"/>
    <p:sldId id="351" r:id="rId10"/>
    <p:sldId id="361" r:id="rId11"/>
    <p:sldId id="402" r:id="rId12"/>
    <p:sldId id="378" r:id="rId13"/>
    <p:sldId id="379" r:id="rId14"/>
    <p:sldId id="374" r:id="rId15"/>
    <p:sldId id="375" r:id="rId16"/>
    <p:sldId id="380" r:id="rId17"/>
    <p:sldId id="373" r:id="rId18"/>
    <p:sldId id="377" r:id="rId19"/>
    <p:sldId id="359" r:id="rId20"/>
    <p:sldId id="396" r:id="rId21"/>
    <p:sldId id="397" r:id="rId22"/>
    <p:sldId id="398" r:id="rId23"/>
    <p:sldId id="399" r:id="rId24"/>
    <p:sldId id="311" r:id="rId25"/>
    <p:sldId id="394" r:id="rId26"/>
    <p:sldId id="352" r:id="rId27"/>
    <p:sldId id="362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387" r:id="rId41"/>
    <p:sldId id="418" r:id="rId42"/>
    <p:sldId id="404" r:id="rId43"/>
    <p:sldId id="403" r:id="rId44"/>
    <p:sldId id="422" r:id="rId45"/>
    <p:sldId id="419" r:id="rId46"/>
    <p:sldId id="421" r:id="rId47"/>
    <p:sldId id="388" r:id="rId48"/>
    <p:sldId id="389" r:id="rId49"/>
    <p:sldId id="390" r:id="rId50"/>
    <p:sldId id="391" r:id="rId51"/>
    <p:sldId id="392" r:id="rId52"/>
    <p:sldId id="393" r:id="rId53"/>
    <p:sldId id="349" r:id="rId5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5D"/>
    <a:srgbClr val="FF6600"/>
    <a:srgbClr val="002A56"/>
    <a:srgbClr val="BCD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71" autoAdjust="0"/>
  </p:normalViewPr>
  <p:slideViewPr>
    <p:cSldViewPr snapToGrid="0">
      <p:cViewPr varScale="1">
        <p:scale>
          <a:sx n="70" d="100"/>
          <a:sy n="70" d="100"/>
        </p:scale>
        <p:origin x="1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6B3CD-B004-425D-ADD8-D61CAFEC57BD}" type="datetimeFigureOut">
              <a:rPr lang="es-ES" smtClean="0"/>
              <a:pPr/>
              <a:t>13/06/2019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D9091-35F2-42B2-AED9-57B4C1AE74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791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79025-7F85-4F43-83AC-63F180E8E60A}" type="datetimeFigureOut">
              <a:rPr lang="es-BO" smtClean="0"/>
              <a:t>13/6/2019</a:t>
            </a:fld>
            <a:endParaRPr lang="es-B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ECDD1-DB46-4FD8-9144-209D1FBB47D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42841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636852-4FEE-4771-A5A0-F30DE8C1CAF9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59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86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84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39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72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7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37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13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636852-4FEE-4771-A5A0-F30DE8C1CAF9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20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82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58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293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0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74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06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93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883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79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636852-4FEE-4771-A5A0-F30DE8C1CAF9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592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953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46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457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820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723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983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282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242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202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76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636852-4FEE-4771-A5A0-F30DE8C1CAF9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592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287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309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917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326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9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636852-4FEE-4771-A5A0-F30DE8C1CAF9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95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636852-4FEE-4771-A5A0-F30DE8C1CAF9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59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16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7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28245" y="3066757"/>
            <a:ext cx="9144000" cy="787790"/>
          </a:xfrm>
        </p:spPr>
        <p:txBody>
          <a:bodyPr anchor="t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INGRESAR EL TITULAR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28245" y="2603232"/>
            <a:ext cx="9144000" cy="463525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x-none" dirty="0" smtClean="0"/>
              <a:t>INGRESAR REFERENCIA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271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13/06/2019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142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13/06/2019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100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13/06/2019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443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13/06/2019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816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13/06/2019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494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13/06/2019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323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13/06/2019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357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13/06/2019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02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28245" y="3066757"/>
            <a:ext cx="9144000" cy="787790"/>
          </a:xfrm>
        </p:spPr>
        <p:txBody>
          <a:bodyPr anchor="t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INGRESAR EL TITULAR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28245" y="2603232"/>
            <a:ext cx="9144000" cy="463525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x-none" dirty="0" smtClean="0"/>
              <a:t>INGRESAR REFERENCIA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7284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695" y="1403594"/>
            <a:ext cx="10515600" cy="35904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317695" y="365126"/>
            <a:ext cx="10515600" cy="619612"/>
          </a:xfrm>
        </p:spPr>
        <p:txBody>
          <a:bodyPr anchor="t">
            <a:normAutofit/>
          </a:bodyPr>
          <a:lstStyle>
            <a:lvl1pPr>
              <a:defRPr sz="3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x-none" dirty="0" smtClean="0"/>
              <a:t>INSERTE EL TÍTULAR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070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695" y="1403594"/>
            <a:ext cx="10515600" cy="35904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317695" y="365126"/>
            <a:ext cx="10515600" cy="619612"/>
          </a:xfrm>
        </p:spPr>
        <p:txBody>
          <a:bodyPr anchor="t">
            <a:normAutofit/>
          </a:bodyPr>
          <a:lstStyle>
            <a:lvl1pPr>
              <a:defRPr sz="3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x-none" dirty="0" smtClean="0"/>
              <a:t>INSERTE EL TÍTULAR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0545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S Y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317701" y="1181687"/>
            <a:ext cx="7053770" cy="413590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x-none" dirty="0" smtClean="0"/>
              <a:t>INSERTE TABLA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7566025" y="1181100"/>
            <a:ext cx="3732213" cy="947738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x-none" dirty="0" smtClean="0"/>
              <a:t>INSERTAR EL NOMBRE DEL GRÁFICO O TABLA</a:t>
            </a:r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02538" y="2228850"/>
            <a:ext cx="3695700" cy="2919413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5pPr marL="1828800" indent="0">
              <a:buNone/>
              <a:defRPr/>
            </a:lvl5pPr>
          </a:lstStyle>
          <a:p>
            <a:pPr lvl="0"/>
            <a:r>
              <a:rPr lang="x-none" dirty="0" smtClean="0"/>
              <a:t>Insertar descripción breve de los datos que se muestran en el gráfico o tabla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1494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7695" y="365126"/>
            <a:ext cx="10515600" cy="619612"/>
          </a:xfrm>
        </p:spPr>
        <p:txBody>
          <a:bodyPr anchor="t">
            <a:normAutofit/>
          </a:bodyPr>
          <a:lstStyle>
            <a:lvl1pPr>
              <a:defRPr sz="3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x-none" dirty="0" smtClean="0"/>
              <a:t>INSERTE EL TÍTULAR</a:t>
            </a:r>
            <a:endParaRPr lang="es-ES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4735513"/>
            <a:ext cx="3344863" cy="587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3pPr marL="914400" indent="0" algn="l">
              <a:buNone/>
              <a:defRPr sz="1600" baseline="0"/>
            </a:lvl3pPr>
          </a:lstStyle>
          <a:p>
            <a:pPr lvl="0"/>
            <a:r>
              <a:rPr lang="x-none" dirty="0" smtClean="0"/>
              <a:t>Inserte descripción</a:t>
            </a:r>
            <a:endParaRPr lang="es-ES" dirty="0"/>
          </a:p>
        </p:txBody>
      </p:sp>
      <p:sp>
        <p:nvSpPr>
          <p:cNvPr id="19" name="Marcador de texto 17"/>
          <p:cNvSpPr>
            <a:spLocks noGrp="1"/>
          </p:cNvSpPr>
          <p:nvPr>
            <p:ph type="body" sz="quarter" idx="13" hasCustomPrompt="1"/>
          </p:nvPr>
        </p:nvSpPr>
        <p:spPr>
          <a:xfrm>
            <a:off x="3855134" y="4710461"/>
            <a:ext cx="3344863" cy="587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3pPr marL="914400" indent="0" algn="l">
              <a:buNone/>
              <a:defRPr sz="1600" baseline="0"/>
            </a:lvl3pPr>
          </a:lstStyle>
          <a:p>
            <a:pPr lvl="0"/>
            <a:r>
              <a:rPr lang="x-none" dirty="0" smtClean="0"/>
              <a:t>Inserte descripción</a:t>
            </a:r>
            <a:endParaRPr lang="es-ES" dirty="0"/>
          </a:p>
        </p:txBody>
      </p:sp>
      <p:sp>
        <p:nvSpPr>
          <p:cNvPr id="20" name="Marcador de texto 17"/>
          <p:cNvSpPr>
            <a:spLocks noGrp="1"/>
          </p:cNvSpPr>
          <p:nvPr>
            <p:ph type="body" sz="quarter" idx="14" hasCustomPrompt="1"/>
          </p:nvPr>
        </p:nvSpPr>
        <p:spPr>
          <a:xfrm>
            <a:off x="7488432" y="4710460"/>
            <a:ext cx="3344863" cy="587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3pPr marL="914400" indent="0" algn="l">
              <a:buNone/>
              <a:defRPr sz="1600" baseline="0"/>
            </a:lvl3pPr>
          </a:lstStyle>
          <a:p>
            <a:pPr lvl="0"/>
            <a:r>
              <a:rPr lang="x-none" dirty="0" smtClean="0"/>
              <a:t>Inserte descripción</a:t>
            </a:r>
            <a:endParaRPr lang="es-ES" dirty="0"/>
          </a:p>
        </p:txBody>
      </p:sp>
      <p:sp>
        <p:nvSpPr>
          <p:cNvPr id="22" name="Marcador de posición de imagen 21"/>
          <p:cNvSpPr>
            <a:spLocks noGrp="1"/>
          </p:cNvSpPr>
          <p:nvPr>
            <p:ph type="pic" sz="quarter" idx="15" hasCustomPrompt="1"/>
          </p:nvPr>
        </p:nvSpPr>
        <p:spPr>
          <a:xfrm>
            <a:off x="317500" y="1190625"/>
            <a:ext cx="3344863" cy="33940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x-none" dirty="0" smtClean="0"/>
              <a:t>Insertar imagen</a:t>
            </a:r>
            <a:endParaRPr lang="es-ES" dirty="0"/>
          </a:p>
        </p:txBody>
      </p:sp>
      <p:sp>
        <p:nvSpPr>
          <p:cNvPr id="23" name="Marcador de posición de imagen 21"/>
          <p:cNvSpPr>
            <a:spLocks noGrp="1"/>
          </p:cNvSpPr>
          <p:nvPr>
            <p:ph type="pic" sz="quarter" idx="16" hasCustomPrompt="1"/>
          </p:nvPr>
        </p:nvSpPr>
        <p:spPr>
          <a:xfrm>
            <a:off x="3855133" y="1190624"/>
            <a:ext cx="3344863" cy="33940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x-none" dirty="0" smtClean="0"/>
              <a:t>Insertar imagen</a:t>
            </a:r>
            <a:endParaRPr lang="es-ES" dirty="0"/>
          </a:p>
        </p:txBody>
      </p:sp>
      <p:sp>
        <p:nvSpPr>
          <p:cNvPr id="24" name="Marcador de posición de imagen 21"/>
          <p:cNvSpPr>
            <a:spLocks noGrp="1"/>
          </p:cNvSpPr>
          <p:nvPr>
            <p:ph type="pic" sz="quarter" idx="17" hasCustomPrompt="1"/>
          </p:nvPr>
        </p:nvSpPr>
        <p:spPr>
          <a:xfrm>
            <a:off x="7452176" y="1190623"/>
            <a:ext cx="3344863" cy="33940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x-none" dirty="0" smtClean="0"/>
              <a:t>Insertar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4564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678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709598" y="3059723"/>
            <a:ext cx="3957294" cy="921434"/>
          </a:xfrm>
        </p:spPr>
        <p:txBody>
          <a:bodyPr anchor="t">
            <a:normAutofit/>
          </a:bodyPr>
          <a:lstStyle>
            <a:lvl1pPr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551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1FF3F-09FA-4B79-9306-085818ED53A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FOI REV 02 2015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6B07F-AC0D-41A7-87F6-C6EBECF1F21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9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S Y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317701" y="1181687"/>
            <a:ext cx="7053770" cy="413590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x-none" dirty="0" smtClean="0"/>
              <a:t>INSERTE TABLA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7566025" y="1181100"/>
            <a:ext cx="3732213" cy="947738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x-none" dirty="0" smtClean="0"/>
              <a:t>INSERTAR EL NOMBRE DEL GRÁFICO O TABLA</a:t>
            </a:r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02538" y="2228850"/>
            <a:ext cx="3695700" cy="2919413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5pPr marL="1828800" indent="0">
              <a:buNone/>
              <a:defRPr/>
            </a:lvl5pPr>
          </a:lstStyle>
          <a:p>
            <a:pPr lvl="0"/>
            <a:r>
              <a:rPr lang="x-none" dirty="0" smtClean="0"/>
              <a:t>Insertar descripción breve de los datos que se muestran en el gráfico o tabla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124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7695" y="365126"/>
            <a:ext cx="10515600" cy="619612"/>
          </a:xfrm>
        </p:spPr>
        <p:txBody>
          <a:bodyPr anchor="t">
            <a:normAutofit/>
          </a:bodyPr>
          <a:lstStyle>
            <a:lvl1pPr>
              <a:defRPr sz="3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x-none" dirty="0" smtClean="0"/>
              <a:t>INSERTE EL TÍTULAR</a:t>
            </a:r>
            <a:endParaRPr lang="es-ES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4735513"/>
            <a:ext cx="3344863" cy="587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3pPr marL="914400" indent="0" algn="l">
              <a:buNone/>
              <a:defRPr sz="1600" baseline="0"/>
            </a:lvl3pPr>
          </a:lstStyle>
          <a:p>
            <a:pPr lvl="0"/>
            <a:r>
              <a:rPr lang="x-none" dirty="0" smtClean="0"/>
              <a:t>Inserte descripción</a:t>
            </a:r>
            <a:endParaRPr lang="es-ES" dirty="0"/>
          </a:p>
        </p:txBody>
      </p:sp>
      <p:sp>
        <p:nvSpPr>
          <p:cNvPr id="19" name="Marcador de texto 17"/>
          <p:cNvSpPr>
            <a:spLocks noGrp="1"/>
          </p:cNvSpPr>
          <p:nvPr>
            <p:ph type="body" sz="quarter" idx="13" hasCustomPrompt="1"/>
          </p:nvPr>
        </p:nvSpPr>
        <p:spPr>
          <a:xfrm>
            <a:off x="3855134" y="4710461"/>
            <a:ext cx="3344863" cy="587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3pPr marL="914400" indent="0" algn="l">
              <a:buNone/>
              <a:defRPr sz="1600" baseline="0"/>
            </a:lvl3pPr>
          </a:lstStyle>
          <a:p>
            <a:pPr lvl="0"/>
            <a:r>
              <a:rPr lang="x-none" dirty="0" smtClean="0"/>
              <a:t>Inserte descripción</a:t>
            </a:r>
            <a:endParaRPr lang="es-ES" dirty="0"/>
          </a:p>
        </p:txBody>
      </p:sp>
      <p:sp>
        <p:nvSpPr>
          <p:cNvPr id="20" name="Marcador de texto 17"/>
          <p:cNvSpPr>
            <a:spLocks noGrp="1"/>
          </p:cNvSpPr>
          <p:nvPr>
            <p:ph type="body" sz="quarter" idx="14" hasCustomPrompt="1"/>
          </p:nvPr>
        </p:nvSpPr>
        <p:spPr>
          <a:xfrm>
            <a:off x="7488432" y="4710460"/>
            <a:ext cx="3344863" cy="587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3pPr marL="914400" indent="0" algn="l">
              <a:buNone/>
              <a:defRPr sz="1600" baseline="0"/>
            </a:lvl3pPr>
          </a:lstStyle>
          <a:p>
            <a:pPr lvl="0"/>
            <a:r>
              <a:rPr lang="x-none" dirty="0" smtClean="0"/>
              <a:t>Inserte descripción</a:t>
            </a:r>
            <a:endParaRPr lang="es-ES" dirty="0"/>
          </a:p>
        </p:txBody>
      </p:sp>
      <p:sp>
        <p:nvSpPr>
          <p:cNvPr id="22" name="Marcador de posición de imagen 21"/>
          <p:cNvSpPr>
            <a:spLocks noGrp="1"/>
          </p:cNvSpPr>
          <p:nvPr>
            <p:ph type="pic" sz="quarter" idx="15" hasCustomPrompt="1"/>
          </p:nvPr>
        </p:nvSpPr>
        <p:spPr>
          <a:xfrm>
            <a:off x="317500" y="1190625"/>
            <a:ext cx="3344863" cy="33940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x-none" dirty="0" smtClean="0"/>
              <a:t>Insertar imagen</a:t>
            </a:r>
            <a:endParaRPr lang="es-ES" dirty="0"/>
          </a:p>
        </p:txBody>
      </p:sp>
      <p:sp>
        <p:nvSpPr>
          <p:cNvPr id="23" name="Marcador de posición de imagen 21"/>
          <p:cNvSpPr>
            <a:spLocks noGrp="1"/>
          </p:cNvSpPr>
          <p:nvPr>
            <p:ph type="pic" sz="quarter" idx="16" hasCustomPrompt="1"/>
          </p:nvPr>
        </p:nvSpPr>
        <p:spPr>
          <a:xfrm>
            <a:off x="3855133" y="1190624"/>
            <a:ext cx="3344863" cy="33940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x-none" dirty="0" smtClean="0"/>
              <a:t>Insertar imagen</a:t>
            </a:r>
            <a:endParaRPr lang="es-ES" dirty="0"/>
          </a:p>
        </p:txBody>
      </p:sp>
      <p:sp>
        <p:nvSpPr>
          <p:cNvPr id="24" name="Marcador de posición de imagen 21"/>
          <p:cNvSpPr>
            <a:spLocks noGrp="1"/>
          </p:cNvSpPr>
          <p:nvPr>
            <p:ph type="pic" sz="quarter" idx="17" hasCustomPrompt="1"/>
          </p:nvPr>
        </p:nvSpPr>
        <p:spPr>
          <a:xfrm>
            <a:off x="7452176" y="1190623"/>
            <a:ext cx="3344863" cy="33940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x-none" dirty="0" smtClean="0"/>
              <a:t>Insertar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229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66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709598" y="3059723"/>
            <a:ext cx="3957294" cy="921434"/>
          </a:xfrm>
        </p:spPr>
        <p:txBody>
          <a:bodyPr anchor="t">
            <a:normAutofit/>
          </a:bodyPr>
          <a:lstStyle>
            <a:lvl1pPr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535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13/06/2019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89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13/06/2019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0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13/06/2019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16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1769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7695" y="1825625"/>
            <a:ext cx="10515600" cy="3590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12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8" r:id="rId4"/>
    <p:sldLayoutId id="2147483655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92343-EC87-4F9C-8D9D-859E2ACEFF3F}" type="datetimeFigureOut">
              <a:rPr lang="es-ES" smtClean="0"/>
              <a:pPr/>
              <a:t>13/06/2019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C0368-BFC0-403C-9761-792257BA04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68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1769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7695" y="1825625"/>
            <a:ext cx="10515600" cy="3590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88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2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BO" dirty="0" smtClean="0">
                <a:latin typeface="Century Gothic" panose="020B0502020202020204" pitchFamily="34" charset="0"/>
              </a:rPr>
              <a:t>Canjes </a:t>
            </a:r>
            <a:r>
              <a:rPr lang="es-BO" dirty="0" smtClean="0">
                <a:latin typeface="Century Gothic" panose="020B0502020202020204" pitchFamily="34" charset="0"/>
              </a:rPr>
              <a:t>-</a:t>
            </a:r>
            <a:r>
              <a:rPr lang="es-BO" dirty="0" smtClean="0">
                <a:latin typeface="Century Gothic" panose="020B0502020202020204" pitchFamily="34" charset="0"/>
              </a:rPr>
              <a:t> </a:t>
            </a:r>
            <a:r>
              <a:rPr lang="es-BO" dirty="0" smtClean="0">
                <a:latin typeface="Century Gothic" panose="020B0502020202020204" pitchFamily="34" charset="0"/>
              </a:rPr>
              <a:t>ATC </a:t>
            </a:r>
            <a:r>
              <a:rPr lang="es-BO" dirty="0" smtClean="0">
                <a:latin typeface="Century Gothic" panose="020B0502020202020204" pitchFamily="34" charset="0"/>
              </a:rPr>
              <a:t>– EMD - </a:t>
            </a:r>
            <a:r>
              <a:rPr lang="es-BO" dirty="0" err="1" smtClean="0">
                <a:latin typeface="Century Gothic" panose="020B0502020202020204" pitchFamily="34" charset="0"/>
              </a:rPr>
              <a:t>Interline</a:t>
            </a:r>
            <a:r>
              <a:rPr lang="es-BO" dirty="0" smtClean="0">
                <a:latin typeface="Century Gothic" panose="020B0502020202020204" pitchFamily="34" charset="0"/>
              </a:rPr>
              <a:t/>
            </a:r>
            <a:br>
              <a:rPr lang="es-BO" dirty="0" smtClean="0">
                <a:latin typeface="Century Gothic" panose="020B0502020202020204" pitchFamily="34" charset="0"/>
              </a:rPr>
            </a:b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BO" smtClean="0"/>
              <a:t>CURSO PARA PERSONAL OPERATIVO-COMERCIAL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5373160" y="6336668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JUNIO 2019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13480" y="5314371"/>
            <a:ext cx="18517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Elaborado Por:</a:t>
            </a:r>
            <a:r>
              <a:rPr lang="es-BO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s-BO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Alina Moruno</a:t>
            </a:r>
          </a:p>
          <a:p>
            <a:r>
              <a:rPr lang="es-BO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Israel Peñaloza</a:t>
            </a:r>
            <a:endParaRPr lang="es-B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4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TARIFARIO								FQD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0484" t="30438" r="17612" b="20992"/>
          <a:stretch/>
        </p:blipFill>
        <p:spPr>
          <a:xfrm>
            <a:off x="397712" y="1146413"/>
            <a:ext cx="10316734" cy="45510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271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TARIFARIO								FQD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0539" t="30144" r="19000" b="21011"/>
          <a:stretch/>
        </p:blipFill>
        <p:spPr>
          <a:xfrm>
            <a:off x="317695" y="1074912"/>
            <a:ext cx="10515600" cy="47761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914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 txBox="1">
            <a:spLocks/>
          </p:cNvSpPr>
          <p:nvPr/>
        </p:nvSpPr>
        <p:spPr>
          <a:xfrm>
            <a:off x="751449" y="576144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ROUTING								FQR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96755" y="1445592"/>
            <a:ext cx="67082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b="1" dirty="0" smtClean="0">
                <a:latin typeface="Calibri" panose="020F0502020204030204" pitchFamily="34" charset="0"/>
              </a:rPr>
              <a:t>ORIGEN	          DESTINO</a:t>
            </a:r>
          </a:p>
          <a:p>
            <a:r>
              <a:rPr lang="es-BO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Cochabamba</a:t>
            </a:r>
            <a:r>
              <a:rPr lang="es-BO" sz="28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es-BO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Madrid</a:t>
            </a:r>
            <a:r>
              <a:rPr lang="es-BO" dirty="0" smtClean="0"/>
              <a:t>					</a:t>
            </a:r>
            <a:endParaRPr lang="es-BO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169727" y="1718976"/>
            <a:ext cx="409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4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CBB - VVI - MAD</a:t>
            </a:r>
            <a:endParaRPr lang="es-BO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2 CuadroTexto"/>
          <p:cNvSpPr txBox="1"/>
          <p:nvPr/>
        </p:nvSpPr>
        <p:spPr>
          <a:xfrm>
            <a:off x="1196755" y="2809430"/>
            <a:ext cx="48492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b="1" dirty="0" smtClean="0">
                <a:latin typeface="Calibri" panose="020F0502020204030204" pitchFamily="34" charset="0"/>
              </a:rPr>
              <a:t>ORIGEN	        	DESTINO</a:t>
            </a:r>
          </a:p>
          <a:p>
            <a:r>
              <a:rPr lang="es-BO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Cochabamba	París</a:t>
            </a:r>
            <a:r>
              <a:rPr lang="es-BO" dirty="0" smtClean="0"/>
              <a:t>					</a:t>
            </a:r>
            <a:endParaRPr lang="es-BO" dirty="0"/>
          </a:p>
        </p:txBody>
      </p:sp>
      <p:sp>
        <p:nvSpPr>
          <p:cNvPr id="7" name="11 CuadroTexto"/>
          <p:cNvSpPr txBox="1"/>
          <p:nvPr/>
        </p:nvSpPr>
        <p:spPr>
          <a:xfrm>
            <a:off x="6555159" y="3109512"/>
            <a:ext cx="603757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5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CBB - VVI - MAD - IB - PAR</a:t>
            </a:r>
            <a:endParaRPr lang="es-BO" sz="35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2 CuadroTexto"/>
          <p:cNvSpPr txBox="1"/>
          <p:nvPr/>
        </p:nvSpPr>
        <p:spPr>
          <a:xfrm>
            <a:off x="1196755" y="4473350"/>
            <a:ext cx="48492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b="1" dirty="0" smtClean="0">
                <a:latin typeface="Calibri" panose="020F0502020204030204" pitchFamily="34" charset="0"/>
              </a:rPr>
              <a:t>ORIGEN	        	DESTINO</a:t>
            </a:r>
          </a:p>
          <a:p>
            <a:r>
              <a:rPr lang="es-BO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Sao Paulo		Milán</a:t>
            </a:r>
            <a:r>
              <a:rPr lang="es-BO" dirty="0" smtClean="0"/>
              <a:t>					</a:t>
            </a:r>
            <a:endParaRPr lang="es-BO" dirty="0"/>
          </a:p>
        </p:txBody>
      </p:sp>
      <p:sp>
        <p:nvSpPr>
          <p:cNvPr id="9" name="11 CuadroTexto"/>
          <p:cNvSpPr txBox="1"/>
          <p:nvPr/>
        </p:nvSpPr>
        <p:spPr>
          <a:xfrm>
            <a:off x="6009249" y="4850376"/>
            <a:ext cx="60375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SAO</a:t>
            </a:r>
            <a:r>
              <a:rPr lang="es-BO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-AF/G3-</a:t>
            </a:r>
            <a:r>
              <a:rPr lang="es-BO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FOR-PAR</a:t>
            </a:r>
            <a:r>
              <a:rPr lang="es-BO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-AF/KL-</a:t>
            </a:r>
            <a:r>
              <a:rPr lang="es-BO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AMS</a:t>
            </a:r>
            <a:r>
              <a:rPr lang="es-BO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-AF/AZ/KL-</a:t>
            </a:r>
            <a:r>
              <a:rPr lang="es-BO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MIL</a:t>
            </a:r>
          </a:p>
        </p:txBody>
      </p:sp>
    </p:spTree>
    <p:extLst>
      <p:ext uri="{BB962C8B-B14F-4D97-AF65-F5344CB8AC3E}">
        <p14:creationId xmlns:p14="http://schemas.microsoft.com/office/powerpoint/2010/main" val="14076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 txBox="1">
            <a:spLocks/>
          </p:cNvSpPr>
          <p:nvPr/>
        </p:nvSpPr>
        <p:spPr>
          <a:xfrm>
            <a:off x="751449" y="576144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REGULACION DE LA TARIFA				FQN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477193" y="3009207"/>
            <a:ext cx="535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 smtClean="0"/>
              <a:t>- </a:t>
            </a:r>
            <a:endParaRPr lang="es-BO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457847"/>
              </p:ext>
            </p:extLst>
          </p:nvPr>
        </p:nvGraphicFramePr>
        <p:xfrm>
          <a:off x="751450" y="1279096"/>
          <a:ext cx="5007906" cy="49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07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26822">
                <a:tc>
                  <a:txBody>
                    <a:bodyPr/>
                    <a:lstStyle/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Application and Other Conditions</a:t>
                      </a: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Eligibility</a:t>
                      </a: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Day/Time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Seasonality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Flight </a:t>
                      </a: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</a:t>
                      </a: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Reservation</a:t>
                      </a: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Ticketing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Minimum</a:t>
                      </a: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Maximum</a:t>
                      </a: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Stopovers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Transfers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Combinations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Blackout</a:t>
                      </a: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Dates</a:t>
                      </a: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Surcharges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Accompanied</a:t>
                      </a: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Travel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Travel</a:t>
                      </a: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Restrictions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</a:t>
                      </a: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Restrictions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Penalties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HIP / </a:t>
                      </a: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Mileage</a:t>
                      </a: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Exceptions</a:t>
                      </a:r>
                      <a:endParaRPr lang="es-BO" sz="2400" b="1" i="0" u="none" strike="noStrike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352355"/>
              </p:ext>
            </p:extLst>
          </p:nvPr>
        </p:nvGraphicFramePr>
        <p:xfrm>
          <a:off x="6591866" y="1279096"/>
          <a:ext cx="4625769" cy="466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5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26822">
                <a:tc>
                  <a:txBody>
                    <a:bodyPr/>
                    <a:lstStyle/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Ticket Endorsements</a:t>
                      </a: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Children Discounts</a:t>
                      </a: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Tour Conductor Discounts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Agent</a:t>
                      </a: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Discounts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Discounts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Miscellaneous</a:t>
                      </a: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Provisions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Currently</a:t>
                      </a: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Available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Fare</a:t>
                      </a: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Rule</a:t>
                      </a: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Groups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Tours</a:t>
                      </a: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</a:t>
                      </a: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Another</a:t>
                      </a: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Country</a:t>
                      </a: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Deposits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Voluntary</a:t>
                      </a: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Changes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Involuntary</a:t>
                      </a: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Changes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Voluntary</a:t>
                      </a: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Refunds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Involuntary</a:t>
                      </a: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Refunds</a:t>
                      </a:r>
                      <a:endParaRPr lang="es-BO" sz="1800" b="1" i="0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just"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es-BO" sz="1800" b="1" i="0" u="none" strike="noStrike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Negotiated</a:t>
                      </a:r>
                      <a:r>
                        <a:rPr lang="es-BO" sz="18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Fares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7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RBD’s</a:t>
            </a: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								FQS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7798" t="31832" r="30709" b="16003"/>
          <a:stretch/>
        </p:blipFill>
        <p:spPr>
          <a:xfrm>
            <a:off x="317695" y="984738"/>
            <a:ext cx="8880896" cy="5058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433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 txBox="1">
            <a:spLocks/>
          </p:cNvSpPr>
          <p:nvPr/>
        </p:nvSpPr>
        <p:spPr>
          <a:xfrm>
            <a:off x="751449" y="576144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IMPUESTOS  Y  TASAS					FQNTAX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3 Marcador de contenido"/>
          <p:cNvGraphicFramePr>
            <a:graphicFrameLocks/>
          </p:cNvGraphicFramePr>
          <p:nvPr>
            <p:extLst/>
          </p:nvPr>
        </p:nvGraphicFramePr>
        <p:xfrm>
          <a:off x="751449" y="1762615"/>
          <a:ext cx="2640144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0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s-ES" sz="3200" b="1" dirty="0" smtClean="0">
                          <a:ea typeface="Times New Roman"/>
                        </a:rPr>
                        <a:t>Impuestos</a:t>
                      </a:r>
                      <a:endParaRPr lang="es-BO" sz="3200" dirty="0"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097281" y="2476347"/>
            <a:ext cx="5918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BO" sz="2000" b="1" dirty="0" smtClean="0">
                <a:latin typeface="Calibri" panose="020F0502020204030204" pitchFamily="34" charset="0"/>
              </a:rPr>
              <a:t>Pagos al Estado de acuerdo a Ley.</a:t>
            </a:r>
          </a:p>
          <a:p>
            <a:pPr marL="285750" indent="-285750">
              <a:buFontTx/>
              <a:buChar char="-"/>
            </a:pPr>
            <a:r>
              <a:rPr lang="es-BO" sz="2000" b="1" dirty="0" smtClean="0">
                <a:latin typeface="Calibri" panose="020F0502020204030204" pitchFamily="34" charset="0"/>
              </a:rPr>
              <a:t>Valor porcentual     (generalmente)</a:t>
            </a:r>
          </a:p>
          <a:p>
            <a:pPr marL="285750" indent="-285750">
              <a:buFontTx/>
              <a:buChar char="-"/>
            </a:pPr>
            <a:r>
              <a:rPr lang="es-BO" sz="2000" b="1" dirty="0" smtClean="0">
                <a:latin typeface="Calibri" panose="020F0502020204030204" pitchFamily="34" charset="0"/>
              </a:rPr>
              <a:t>Variable</a:t>
            </a:r>
          </a:p>
          <a:p>
            <a:pPr marL="285750" indent="-285750">
              <a:buFontTx/>
              <a:buChar char="-"/>
            </a:pPr>
            <a:r>
              <a:rPr lang="es-BO" sz="2000" b="1" dirty="0" smtClean="0">
                <a:latin typeface="Calibri" panose="020F0502020204030204" pitchFamily="34" charset="0"/>
              </a:rPr>
              <a:t>No reembolsables   (generalmente)</a:t>
            </a:r>
          </a:p>
        </p:txBody>
      </p:sp>
      <p:graphicFrame>
        <p:nvGraphicFramePr>
          <p:cNvPr id="12" name="3 Marcador de contenido"/>
          <p:cNvGraphicFramePr>
            <a:graphicFrameLocks/>
          </p:cNvGraphicFramePr>
          <p:nvPr>
            <p:extLst/>
          </p:nvPr>
        </p:nvGraphicFramePr>
        <p:xfrm>
          <a:off x="903849" y="3943265"/>
          <a:ext cx="525780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s-ES" sz="3200" b="1" i="1" dirty="0" smtClean="0">
                          <a:ea typeface="Times New Roman"/>
                        </a:rPr>
                        <a:t>Tasas</a:t>
                      </a:r>
                      <a:endParaRPr lang="es-BO" sz="3200" i="1" dirty="0"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1249679" y="4774277"/>
            <a:ext cx="6314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BO" sz="2000" b="1" dirty="0" smtClean="0">
                <a:latin typeface="Calibri" panose="020F0502020204030204" pitchFamily="34" charset="0"/>
              </a:rPr>
              <a:t>Pagos del usuario por un servicio.</a:t>
            </a:r>
          </a:p>
          <a:p>
            <a:pPr marL="285750" indent="-285750">
              <a:buFontTx/>
              <a:buChar char="-"/>
            </a:pPr>
            <a:r>
              <a:rPr lang="es-BO" sz="2000" b="1" dirty="0" smtClean="0">
                <a:latin typeface="Calibri" panose="020F0502020204030204" pitchFamily="34" charset="0"/>
              </a:rPr>
              <a:t>Valor fijo</a:t>
            </a:r>
          </a:p>
          <a:p>
            <a:pPr marL="285750" indent="-285750">
              <a:buFontTx/>
              <a:buChar char="-"/>
            </a:pPr>
            <a:r>
              <a:rPr lang="es-BO" sz="2000" b="1" dirty="0" smtClean="0">
                <a:latin typeface="Calibri" panose="020F0502020204030204" pitchFamily="34" charset="0"/>
              </a:rPr>
              <a:t>Reembolsables     (generalmente)</a:t>
            </a:r>
          </a:p>
        </p:txBody>
      </p:sp>
      <p:pic>
        <p:nvPicPr>
          <p:cNvPr id="7170" name="Picture 2" descr="C:\Users\Alina Moruno\AppData\Local\Microsoft\Windows\Temporary Internet Files\Content.IE5\2TSIPDZO\impuesto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2" y="2290762"/>
            <a:ext cx="2121566" cy="141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43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 txBox="1">
            <a:spLocks/>
          </p:cNvSpPr>
          <p:nvPr/>
        </p:nvSpPr>
        <p:spPr>
          <a:xfrm>
            <a:off x="751449" y="576144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CÁLCULO DE TARIFA FINAL AL CLIENTE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119609"/>
              </p:ext>
            </p:extLst>
          </p:nvPr>
        </p:nvGraphicFramePr>
        <p:xfrm>
          <a:off x="3580547" y="1328326"/>
          <a:ext cx="296496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s-ES" sz="3200" b="1" dirty="0" smtClean="0">
                          <a:ea typeface="Times New Roman"/>
                        </a:rPr>
                        <a:t>Monto Neto</a:t>
                      </a:r>
                      <a:endParaRPr lang="es-BO" sz="3200" dirty="0" smtClean="0"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011051"/>
              </p:ext>
            </p:extLst>
          </p:nvPr>
        </p:nvGraphicFramePr>
        <p:xfrm>
          <a:off x="3608753" y="2027268"/>
          <a:ext cx="2894621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4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Font typeface="Symbol"/>
                        <a:buNone/>
                      </a:pPr>
                      <a:r>
                        <a:rPr lang="es-ES" sz="3200" b="1" dirty="0" smtClean="0">
                          <a:ea typeface="Times New Roman"/>
                        </a:rPr>
                        <a:t>+ Cargos</a:t>
                      </a:r>
                      <a:endParaRPr lang="es-BO" sz="3200" dirty="0"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719973"/>
              </p:ext>
            </p:extLst>
          </p:nvPr>
        </p:nvGraphicFramePr>
        <p:xfrm>
          <a:off x="3580547" y="3544129"/>
          <a:ext cx="2894621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4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Font typeface="Symbol"/>
                        <a:buNone/>
                      </a:pPr>
                      <a:r>
                        <a:rPr lang="es-BO" sz="3200" b="1" dirty="0" smtClean="0">
                          <a:ea typeface="Times New Roman"/>
                        </a:rPr>
                        <a:t>+ Tasas</a:t>
                      </a:r>
                      <a:endParaRPr lang="es-BO" sz="3200" b="1" dirty="0"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098" name="Picture 2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98" y="5210350"/>
            <a:ext cx="896278" cy="89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ina Moruno\AppData\Local\Microsoft\Windows\Temporary Internet Files\Content.IE5\2TSIPDZO\windows-apps-porcentaj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98" y="2905245"/>
            <a:ext cx="679935" cy="67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97192"/>
              </p:ext>
            </p:extLst>
          </p:nvPr>
        </p:nvGraphicFramePr>
        <p:xfrm>
          <a:off x="3633828" y="2781568"/>
          <a:ext cx="2894621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4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Font typeface="Symbol"/>
                        <a:buNone/>
                      </a:pPr>
                      <a:r>
                        <a:rPr lang="es-ES" sz="3200" b="1" dirty="0" smtClean="0">
                          <a:ea typeface="Times New Roman"/>
                        </a:rPr>
                        <a:t>+ Impuestos</a:t>
                      </a:r>
                      <a:endParaRPr lang="es-BO" sz="3200" dirty="0"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609651"/>
              </p:ext>
            </p:extLst>
          </p:nvPr>
        </p:nvGraphicFramePr>
        <p:xfrm>
          <a:off x="3608752" y="4712558"/>
          <a:ext cx="2894621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4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Font typeface="Symbol"/>
                        <a:buNone/>
                      </a:pPr>
                      <a:r>
                        <a:rPr lang="es-BO" sz="2000" b="1" dirty="0" smtClean="0">
                          <a:ea typeface="Times New Roman"/>
                        </a:rPr>
                        <a:t>+ </a:t>
                      </a:r>
                      <a:r>
                        <a:rPr lang="es-BO" sz="2000" b="1" dirty="0" err="1" smtClean="0">
                          <a:ea typeface="Times New Roman"/>
                        </a:rPr>
                        <a:t>Fee</a:t>
                      </a:r>
                      <a:r>
                        <a:rPr lang="es-BO" sz="2000" b="1" dirty="0" smtClean="0">
                          <a:ea typeface="Times New Roman"/>
                        </a:rPr>
                        <a:t> de Emisión</a:t>
                      </a:r>
                      <a:endParaRPr lang="es-BO" sz="2000" b="1" dirty="0"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139340"/>
              </p:ext>
            </p:extLst>
          </p:nvPr>
        </p:nvGraphicFramePr>
        <p:xfrm>
          <a:off x="3594047" y="5494137"/>
          <a:ext cx="296496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s-ES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Times New Roman"/>
                        </a:rPr>
                        <a:t>TOTAL</a:t>
                      </a:r>
                      <a:endParaRPr lang="es-BO" sz="32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5" name="Picture 4" descr="C:\Users\Alina Moruno\AppData\Local\Microsoft\Windows\Temporary Internet Files\Content.IE5\2TSIPDZO\windows-apps-porcentaj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40" y="4541612"/>
            <a:ext cx="341893" cy="34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3171468" y="5314525"/>
            <a:ext cx="384843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577774"/>
              </p:ext>
            </p:extLst>
          </p:nvPr>
        </p:nvGraphicFramePr>
        <p:xfrm>
          <a:off x="3615716" y="4184755"/>
          <a:ext cx="2894621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4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Font typeface="Symbol"/>
                        <a:buNone/>
                      </a:pPr>
                      <a:r>
                        <a:rPr lang="es-BO" sz="2000" b="1" dirty="0" smtClean="0">
                          <a:ea typeface="Times New Roman"/>
                        </a:rPr>
                        <a:t>+ Comisión</a:t>
                      </a:r>
                      <a:endParaRPr lang="es-BO" sz="2000" b="1" dirty="0"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6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FARE FAMILY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97188" y="984738"/>
            <a:ext cx="10701996" cy="1215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BO" sz="2600" b="1" dirty="0" smtClean="0"/>
              <a:t>Es un grupo de tarifas con las mismas o similares características. </a:t>
            </a:r>
          </a:p>
          <a:p>
            <a:pPr>
              <a:lnSpc>
                <a:spcPct val="150000"/>
              </a:lnSpc>
            </a:pPr>
            <a:r>
              <a:rPr lang="es-BO" sz="2600" b="1" dirty="0" smtClean="0"/>
              <a:t>Diferenciados por: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4851" t="39597" r="50970" b="39896"/>
          <a:stretch/>
        </p:blipFill>
        <p:spPr>
          <a:xfrm>
            <a:off x="1269240" y="2156343"/>
            <a:ext cx="4378946" cy="20881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52836" t="39995" r="23657" b="39100"/>
          <a:stretch/>
        </p:blipFill>
        <p:spPr>
          <a:xfrm>
            <a:off x="6469037" y="2156344"/>
            <a:ext cx="4257309" cy="2128654"/>
          </a:xfrm>
          <a:prstGeom prst="rect">
            <a:avLst/>
          </a:prstGeom>
        </p:spPr>
      </p:pic>
      <p:sp>
        <p:nvSpPr>
          <p:cNvPr id="7" name="2 Rectángulo"/>
          <p:cNvSpPr/>
          <p:nvPr/>
        </p:nvSpPr>
        <p:spPr>
          <a:xfrm>
            <a:off x="517827" y="4658269"/>
            <a:ext cx="10701996" cy="1215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BO" sz="2600" b="1" dirty="0" smtClean="0"/>
              <a:t>Dentro una </a:t>
            </a:r>
            <a:r>
              <a:rPr lang="es-BO" sz="2600" b="1" dirty="0" err="1" smtClean="0"/>
              <a:t>fare</a:t>
            </a:r>
            <a:r>
              <a:rPr lang="es-BO" sz="2600" b="1" dirty="0" smtClean="0"/>
              <a:t> </a:t>
            </a:r>
            <a:r>
              <a:rPr lang="es-BO" sz="2600" b="1" dirty="0" err="1" smtClean="0"/>
              <a:t>family</a:t>
            </a:r>
            <a:r>
              <a:rPr lang="es-BO" sz="2600" b="1" dirty="0" smtClean="0"/>
              <a:t> la principal diferencia es el precio, que va en función a la disponibilidad de diferentes </a:t>
            </a:r>
            <a:r>
              <a:rPr lang="es-BO" sz="2600" b="1" dirty="0" err="1" smtClean="0"/>
              <a:t>RBD´s</a:t>
            </a:r>
            <a:r>
              <a:rPr lang="es-BO" sz="2600" b="1" dirty="0" smtClean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7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FARE FAMILY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37724" t="20284" r="18283" b="22175"/>
          <a:stretch/>
        </p:blipFill>
        <p:spPr>
          <a:xfrm>
            <a:off x="743904" y="1091821"/>
            <a:ext cx="9663182" cy="4749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69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FARE FAMILY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43994" t="20483" r="18059" b="27750"/>
          <a:stretch/>
        </p:blipFill>
        <p:spPr>
          <a:xfrm>
            <a:off x="887106" y="984738"/>
            <a:ext cx="6960358" cy="5338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90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793751" y="2683111"/>
            <a:ext cx="2063749" cy="1981200"/>
            <a:chOff x="595296" y="1571612"/>
            <a:chExt cx="1547812" cy="1981200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 flipH="1">
              <a:off x="1563654" y="1846251"/>
              <a:ext cx="498476" cy="1239839"/>
              <a:chOff x="4224" y="2124"/>
              <a:chExt cx="261" cy="709"/>
            </a:xfrm>
            <a:solidFill>
              <a:srgbClr val="A80000"/>
            </a:solidFill>
          </p:grpSpPr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4273" y="2124"/>
                <a:ext cx="143" cy="158"/>
              </a:xfrm>
              <a:custGeom>
                <a:avLst/>
                <a:gdLst>
                  <a:gd name="T0" fmla="*/ 1 w 431"/>
                  <a:gd name="T1" fmla="*/ 0 h 472"/>
                  <a:gd name="T2" fmla="*/ 2 w 431"/>
                  <a:gd name="T3" fmla="*/ 0 h 472"/>
                  <a:gd name="T4" fmla="*/ 3 w 431"/>
                  <a:gd name="T5" fmla="*/ 0 h 472"/>
                  <a:gd name="T6" fmla="*/ 4 w 431"/>
                  <a:gd name="T7" fmla="*/ 1 h 472"/>
                  <a:gd name="T8" fmla="*/ 4 w 431"/>
                  <a:gd name="T9" fmla="*/ 2 h 472"/>
                  <a:gd name="T10" fmla="*/ 4 w 431"/>
                  <a:gd name="T11" fmla="*/ 2 h 472"/>
                  <a:gd name="T12" fmla="*/ 5 w 431"/>
                  <a:gd name="T13" fmla="*/ 2 h 472"/>
                  <a:gd name="T14" fmla="*/ 5 w 431"/>
                  <a:gd name="T15" fmla="*/ 2 h 472"/>
                  <a:gd name="T16" fmla="*/ 5 w 431"/>
                  <a:gd name="T17" fmla="*/ 2 h 472"/>
                  <a:gd name="T18" fmla="*/ 4 w 431"/>
                  <a:gd name="T19" fmla="*/ 3 h 472"/>
                  <a:gd name="T20" fmla="*/ 4 w 431"/>
                  <a:gd name="T21" fmla="*/ 4 h 472"/>
                  <a:gd name="T22" fmla="*/ 4 w 431"/>
                  <a:gd name="T23" fmla="*/ 5 h 472"/>
                  <a:gd name="T24" fmla="*/ 4 w 431"/>
                  <a:gd name="T25" fmla="*/ 6 h 472"/>
                  <a:gd name="T26" fmla="*/ 3 w 431"/>
                  <a:gd name="T27" fmla="*/ 6 h 472"/>
                  <a:gd name="T28" fmla="*/ 2 w 431"/>
                  <a:gd name="T29" fmla="*/ 6 h 472"/>
                  <a:gd name="T30" fmla="*/ 2 w 431"/>
                  <a:gd name="T31" fmla="*/ 6 h 472"/>
                  <a:gd name="T32" fmla="*/ 1 w 431"/>
                  <a:gd name="T33" fmla="*/ 5 h 472"/>
                  <a:gd name="T34" fmla="*/ 0 w 431"/>
                  <a:gd name="T35" fmla="*/ 4 h 472"/>
                  <a:gd name="T36" fmla="*/ 0 w 431"/>
                  <a:gd name="T37" fmla="*/ 3 h 472"/>
                  <a:gd name="T38" fmla="*/ 0 w 431"/>
                  <a:gd name="T39" fmla="*/ 1 h 472"/>
                  <a:gd name="T40" fmla="*/ 0 w 431"/>
                  <a:gd name="T41" fmla="*/ 1 h 472"/>
                  <a:gd name="T42" fmla="*/ 1 w 431"/>
                  <a:gd name="T43" fmla="*/ 0 h 472"/>
                  <a:gd name="T44" fmla="*/ 1 w 431"/>
                  <a:gd name="T45" fmla="*/ 0 h 47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1"/>
                  <a:gd name="T70" fmla="*/ 0 h 472"/>
                  <a:gd name="T71" fmla="*/ 431 w 431"/>
                  <a:gd name="T72" fmla="*/ 472 h 47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1" h="472">
                    <a:moveTo>
                      <a:pt x="106" y="0"/>
                    </a:moveTo>
                    <a:lnTo>
                      <a:pt x="178" y="0"/>
                    </a:lnTo>
                    <a:lnTo>
                      <a:pt x="248" y="28"/>
                    </a:lnTo>
                    <a:lnTo>
                      <a:pt x="289" y="52"/>
                    </a:lnTo>
                    <a:lnTo>
                      <a:pt x="318" y="137"/>
                    </a:lnTo>
                    <a:lnTo>
                      <a:pt x="337" y="188"/>
                    </a:lnTo>
                    <a:lnTo>
                      <a:pt x="407" y="131"/>
                    </a:lnTo>
                    <a:lnTo>
                      <a:pt x="431" y="137"/>
                    </a:lnTo>
                    <a:lnTo>
                      <a:pt x="425" y="164"/>
                    </a:lnTo>
                    <a:lnTo>
                      <a:pt x="337" y="256"/>
                    </a:lnTo>
                    <a:lnTo>
                      <a:pt x="337" y="323"/>
                    </a:lnTo>
                    <a:lnTo>
                      <a:pt x="318" y="392"/>
                    </a:lnTo>
                    <a:lnTo>
                      <a:pt x="289" y="444"/>
                    </a:lnTo>
                    <a:lnTo>
                      <a:pt x="248" y="472"/>
                    </a:lnTo>
                    <a:lnTo>
                      <a:pt x="195" y="472"/>
                    </a:lnTo>
                    <a:lnTo>
                      <a:pt x="123" y="444"/>
                    </a:lnTo>
                    <a:lnTo>
                      <a:pt x="77" y="387"/>
                    </a:lnTo>
                    <a:lnTo>
                      <a:pt x="36" y="301"/>
                    </a:lnTo>
                    <a:lnTo>
                      <a:pt x="5" y="221"/>
                    </a:lnTo>
                    <a:lnTo>
                      <a:pt x="0" y="114"/>
                    </a:lnTo>
                    <a:lnTo>
                      <a:pt x="17" y="62"/>
                    </a:lnTo>
                    <a:lnTo>
                      <a:pt x="41" y="28"/>
                    </a:lnTo>
                    <a:lnTo>
                      <a:pt x="10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4302" y="2301"/>
                <a:ext cx="102" cy="272"/>
              </a:xfrm>
              <a:custGeom>
                <a:avLst/>
                <a:gdLst>
                  <a:gd name="T0" fmla="*/ 1 w 305"/>
                  <a:gd name="T1" fmla="*/ 0 h 815"/>
                  <a:gd name="T2" fmla="*/ 1 w 305"/>
                  <a:gd name="T3" fmla="*/ 0 h 815"/>
                  <a:gd name="T4" fmla="*/ 2 w 305"/>
                  <a:gd name="T5" fmla="*/ 0 h 815"/>
                  <a:gd name="T6" fmla="*/ 3 w 305"/>
                  <a:gd name="T7" fmla="*/ 0 h 815"/>
                  <a:gd name="T8" fmla="*/ 3 w 305"/>
                  <a:gd name="T9" fmla="*/ 1 h 815"/>
                  <a:gd name="T10" fmla="*/ 3 w 305"/>
                  <a:gd name="T11" fmla="*/ 2 h 815"/>
                  <a:gd name="T12" fmla="*/ 4 w 305"/>
                  <a:gd name="T13" fmla="*/ 4 h 815"/>
                  <a:gd name="T14" fmla="*/ 4 w 305"/>
                  <a:gd name="T15" fmla="*/ 5 h 815"/>
                  <a:gd name="T16" fmla="*/ 4 w 305"/>
                  <a:gd name="T17" fmla="*/ 7 h 815"/>
                  <a:gd name="T18" fmla="*/ 3 w 305"/>
                  <a:gd name="T19" fmla="*/ 9 h 815"/>
                  <a:gd name="T20" fmla="*/ 3 w 305"/>
                  <a:gd name="T21" fmla="*/ 10 h 815"/>
                  <a:gd name="T22" fmla="*/ 2 w 305"/>
                  <a:gd name="T23" fmla="*/ 10 h 815"/>
                  <a:gd name="T24" fmla="*/ 2 w 305"/>
                  <a:gd name="T25" fmla="*/ 10 h 815"/>
                  <a:gd name="T26" fmla="*/ 1 w 305"/>
                  <a:gd name="T27" fmla="*/ 9 h 815"/>
                  <a:gd name="T28" fmla="*/ 1 w 305"/>
                  <a:gd name="T29" fmla="*/ 8 h 815"/>
                  <a:gd name="T30" fmla="*/ 0 w 305"/>
                  <a:gd name="T31" fmla="*/ 7 h 815"/>
                  <a:gd name="T32" fmla="*/ 1 w 305"/>
                  <a:gd name="T33" fmla="*/ 6 h 815"/>
                  <a:gd name="T34" fmla="*/ 1 w 305"/>
                  <a:gd name="T35" fmla="*/ 4 h 815"/>
                  <a:gd name="T36" fmla="*/ 0 w 305"/>
                  <a:gd name="T37" fmla="*/ 3 h 815"/>
                  <a:gd name="T38" fmla="*/ 0 w 305"/>
                  <a:gd name="T39" fmla="*/ 2 h 815"/>
                  <a:gd name="T40" fmla="*/ 0 w 305"/>
                  <a:gd name="T41" fmla="*/ 1 h 815"/>
                  <a:gd name="T42" fmla="*/ 1 w 305"/>
                  <a:gd name="T43" fmla="*/ 0 h 8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5"/>
                  <a:gd name="T67" fmla="*/ 0 h 815"/>
                  <a:gd name="T68" fmla="*/ 305 w 305"/>
                  <a:gd name="T69" fmla="*/ 815 h 8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5" h="815">
                    <a:moveTo>
                      <a:pt x="41" y="28"/>
                    </a:moveTo>
                    <a:lnTo>
                      <a:pt x="87" y="0"/>
                    </a:lnTo>
                    <a:lnTo>
                      <a:pt x="157" y="0"/>
                    </a:lnTo>
                    <a:lnTo>
                      <a:pt x="211" y="18"/>
                    </a:lnTo>
                    <a:lnTo>
                      <a:pt x="246" y="79"/>
                    </a:lnTo>
                    <a:lnTo>
                      <a:pt x="281" y="181"/>
                    </a:lnTo>
                    <a:lnTo>
                      <a:pt x="299" y="293"/>
                    </a:lnTo>
                    <a:lnTo>
                      <a:pt x="305" y="427"/>
                    </a:lnTo>
                    <a:lnTo>
                      <a:pt x="305" y="580"/>
                    </a:lnTo>
                    <a:lnTo>
                      <a:pt x="281" y="703"/>
                    </a:lnTo>
                    <a:lnTo>
                      <a:pt x="246" y="770"/>
                    </a:lnTo>
                    <a:lnTo>
                      <a:pt x="164" y="815"/>
                    </a:lnTo>
                    <a:lnTo>
                      <a:pt x="123" y="805"/>
                    </a:lnTo>
                    <a:lnTo>
                      <a:pt x="70" y="753"/>
                    </a:lnTo>
                    <a:lnTo>
                      <a:pt x="53" y="680"/>
                    </a:lnTo>
                    <a:lnTo>
                      <a:pt x="35" y="545"/>
                    </a:lnTo>
                    <a:lnTo>
                      <a:pt x="53" y="450"/>
                    </a:lnTo>
                    <a:lnTo>
                      <a:pt x="53" y="349"/>
                    </a:lnTo>
                    <a:lnTo>
                      <a:pt x="24" y="281"/>
                    </a:lnTo>
                    <a:lnTo>
                      <a:pt x="0" y="191"/>
                    </a:lnTo>
                    <a:lnTo>
                      <a:pt x="0" y="96"/>
                    </a:lnTo>
                    <a:lnTo>
                      <a:pt x="41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4350" y="2312"/>
                <a:ext cx="135" cy="268"/>
              </a:xfrm>
              <a:custGeom>
                <a:avLst/>
                <a:gdLst>
                  <a:gd name="T0" fmla="*/ 1 w 404"/>
                  <a:gd name="T1" fmla="*/ 0 h 806"/>
                  <a:gd name="T2" fmla="*/ 2 w 404"/>
                  <a:gd name="T3" fmla="*/ 0 h 806"/>
                  <a:gd name="T4" fmla="*/ 3 w 404"/>
                  <a:gd name="T5" fmla="*/ 1 h 806"/>
                  <a:gd name="T6" fmla="*/ 4 w 404"/>
                  <a:gd name="T7" fmla="*/ 3 h 806"/>
                  <a:gd name="T8" fmla="*/ 5 w 404"/>
                  <a:gd name="T9" fmla="*/ 4 h 806"/>
                  <a:gd name="T10" fmla="*/ 5 w 404"/>
                  <a:gd name="T11" fmla="*/ 5 h 806"/>
                  <a:gd name="T12" fmla="*/ 5 w 404"/>
                  <a:gd name="T13" fmla="*/ 6 h 806"/>
                  <a:gd name="T14" fmla="*/ 3 w 404"/>
                  <a:gd name="T15" fmla="*/ 7 h 806"/>
                  <a:gd name="T16" fmla="*/ 3 w 404"/>
                  <a:gd name="T17" fmla="*/ 7 h 806"/>
                  <a:gd name="T18" fmla="*/ 3 w 404"/>
                  <a:gd name="T19" fmla="*/ 8 h 806"/>
                  <a:gd name="T20" fmla="*/ 3 w 404"/>
                  <a:gd name="T21" fmla="*/ 8 h 806"/>
                  <a:gd name="T22" fmla="*/ 3 w 404"/>
                  <a:gd name="T23" fmla="*/ 9 h 806"/>
                  <a:gd name="T24" fmla="*/ 3 w 404"/>
                  <a:gd name="T25" fmla="*/ 10 h 806"/>
                  <a:gd name="T26" fmla="*/ 3 w 404"/>
                  <a:gd name="T27" fmla="*/ 10 h 806"/>
                  <a:gd name="T28" fmla="*/ 3 w 404"/>
                  <a:gd name="T29" fmla="*/ 9 h 806"/>
                  <a:gd name="T30" fmla="*/ 3 w 404"/>
                  <a:gd name="T31" fmla="*/ 8 h 806"/>
                  <a:gd name="T32" fmla="*/ 2 w 404"/>
                  <a:gd name="T33" fmla="*/ 8 h 806"/>
                  <a:gd name="T34" fmla="*/ 2 w 404"/>
                  <a:gd name="T35" fmla="*/ 7 h 806"/>
                  <a:gd name="T36" fmla="*/ 3 w 404"/>
                  <a:gd name="T37" fmla="*/ 7 h 806"/>
                  <a:gd name="T38" fmla="*/ 4 w 404"/>
                  <a:gd name="T39" fmla="*/ 6 h 806"/>
                  <a:gd name="T40" fmla="*/ 4 w 404"/>
                  <a:gd name="T41" fmla="*/ 5 h 806"/>
                  <a:gd name="T42" fmla="*/ 4 w 404"/>
                  <a:gd name="T43" fmla="*/ 4 h 806"/>
                  <a:gd name="T44" fmla="*/ 4 w 404"/>
                  <a:gd name="T45" fmla="*/ 3 h 806"/>
                  <a:gd name="T46" fmla="*/ 3 w 404"/>
                  <a:gd name="T47" fmla="*/ 2 h 806"/>
                  <a:gd name="T48" fmla="*/ 2 w 404"/>
                  <a:gd name="T49" fmla="*/ 1 h 806"/>
                  <a:gd name="T50" fmla="*/ 1 w 404"/>
                  <a:gd name="T51" fmla="*/ 1 h 806"/>
                  <a:gd name="T52" fmla="*/ 0 w 404"/>
                  <a:gd name="T53" fmla="*/ 1 h 806"/>
                  <a:gd name="T54" fmla="*/ 1 w 404"/>
                  <a:gd name="T55" fmla="*/ 0 h 8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04"/>
                  <a:gd name="T85" fmla="*/ 0 h 806"/>
                  <a:gd name="T86" fmla="*/ 404 w 404"/>
                  <a:gd name="T87" fmla="*/ 806 h 8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04" h="806">
                    <a:moveTo>
                      <a:pt x="46" y="0"/>
                    </a:moveTo>
                    <a:lnTo>
                      <a:pt x="176" y="28"/>
                    </a:lnTo>
                    <a:lnTo>
                      <a:pt x="276" y="95"/>
                    </a:lnTo>
                    <a:lnTo>
                      <a:pt x="351" y="208"/>
                    </a:lnTo>
                    <a:lnTo>
                      <a:pt x="399" y="315"/>
                    </a:lnTo>
                    <a:lnTo>
                      <a:pt x="404" y="433"/>
                    </a:lnTo>
                    <a:lnTo>
                      <a:pt x="368" y="513"/>
                    </a:lnTo>
                    <a:lnTo>
                      <a:pt x="281" y="563"/>
                    </a:lnTo>
                    <a:lnTo>
                      <a:pt x="211" y="598"/>
                    </a:lnTo>
                    <a:lnTo>
                      <a:pt x="211" y="631"/>
                    </a:lnTo>
                    <a:lnTo>
                      <a:pt x="257" y="670"/>
                    </a:lnTo>
                    <a:lnTo>
                      <a:pt x="281" y="755"/>
                    </a:lnTo>
                    <a:lnTo>
                      <a:pt x="257" y="806"/>
                    </a:lnTo>
                    <a:lnTo>
                      <a:pt x="228" y="783"/>
                    </a:lnTo>
                    <a:lnTo>
                      <a:pt x="228" y="738"/>
                    </a:lnTo>
                    <a:lnTo>
                      <a:pt x="205" y="670"/>
                    </a:lnTo>
                    <a:lnTo>
                      <a:pt x="170" y="631"/>
                    </a:lnTo>
                    <a:lnTo>
                      <a:pt x="158" y="580"/>
                    </a:lnTo>
                    <a:lnTo>
                      <a:pt x="211" y="546"/>
                    </a:lnTo>
                    <a:lnTo>
                      <a:pt x="310" y="478"/>
                    </a:lnTo>
                    <a:lnTo>
                      <a:pt x="351" y="417"/>
                    </a:lnTo>
                    <a:lnTo>
                      <a:pt x="351" y="350"/>
                    </a:lnTo>
                    <a:lnTo>
                      <a:pt x="298" y="248"/>
                    </a:lnTo>
                    <a:lnTo>
                      <a:pt x="211" y="158"/>
                    </a:lnTo>
                    <a:lnTo>
                      <a:pt x="158" y="113"/>
                    </a:lnTo>
                    <a:lnTo>
                      <a:pt x="82" y="95"/>
                    </a:lnTo>
                    <a:lnTo>
                      <a:pt x="0" y="73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4224" y="2310"/>
                <a:ext cx="100" cy="253"/>
              </a:xfrm>
              <a:custGeom>
                <a:avLst/>
                <a:gdLst>
                  <a:gd name="T0" fmla="*/ 2 w 300"/>
                  <a:gd name="T1" fmla="*/ 0 h 757"/>
                  <a:gd name="T2" fmla="*/ 3 w 300"/>
                  <a:gd name="T3" fmla="*/ 0 h 757"/>
                  <a:gd name="T4" fmla="*/ 4 w 300"/>
                  <a:gd name="T5" fmla="*/ 0 h 757"/>
                  <a:gd name="T6" fmla="*/ 4 w 300"/>
                  <a:gd name="T7" fmla="*/ 1 h 757"/>
                  <a:gd name="T8" fmla="*/ 3 w 300"/>
                  <a:gd name="T9" fmla="*/ 1 h 757"/>
                  <a:gd name="T10" fmla="*/ 3 w 300"/>
                  <a:gd name="T11" fmla="*/ 2 h 757"/>
                  <a:gd name="T12" fmla="*/ 2 w 300"/>
                  <a:gd name="T13" fmla="*/ 3 h 757"/>
                  <a:gd name="T14" fmla="*/ 1 w 300"/>
                  <a:gd name="T15" fmla="*/ 4 h 757"/>
                  <a:gd name="T16" fmla="*/ 1 w 300"/>
                  <a:gd name="T17" fmla="*/ 5 h 757"/>
                  <a:gd name="T18" fmla="*/ 1 w 300"/>
                  <a:gd name="T19" fmla="*/ 5 h 757"/>
                  <a:gd name="T20" fmla="*/ 1 w 300"/>
                  <a:gd name="T21" fmla="*/ 6 h 757"/>
                  <a:gd name="T22" fmla="*/ 2 w 300"/>
                  <a:gd name="T23" fmla="*/ 6 h 757"/>
                  <a:gd name="T24" fmla="*/ 3 w 300"/>
                  <a:gd name="T25" fmla="*/ 6 h 757"/>
                  <a:gd name="T26" fmla="*/ 3 w 300"/>
                  <a:gd name="T27" fmla="*/ 7 h 757"/>
                  <a:gd name="T28" fmla="*/ 3 w 300"/>
                  <a:gd name="T29" fmla="*/ 7 h 757"/>
                  <a:gd name="T30" fmla="*/ 3 w 300"/>
                  <a:gd name="T31" fmla="*/ 8 h 757"/>
                  <a:gd name="T32" fmla="*/ 3 w 300"/>
                  <a:gd name="T33" fmla="*/ 8 h 757"/>
                  <a:gd name="T34" fmla="*/ 2 w 300"/>
                  <a:gd name="T35" fmla="*/ 9 h 757"/>
                  <a:gd name="T36" fmla="*/ 2 w 300"/>
                  <a:gd name="T37" fmla="*/ 9 h 757"/>
                  <a:gd name="T38" fmla="*/ 2 w 300"/>
                  <a:gd name="T39" fmla="*/ 9 h 757"/>
                  <a:gd name="T40" fmla="*/ 2 w 300"/>
                  <a:gd name="T41" fmla="*/ 8 h 757"/>
                  <a:gd name="T42" fmla="*/ 3 w 300"/>
                  <a:gd name="T43" fmla="*/ 7 h 757"/>
                  <a:gd name="T44" fmla="*/ 2 w 300"/>
                  <a:gd name="T45" fmla="*/ 7 h 757"/>
                  <a:gd name="T46" fmla="*/ 1 w 300"/>
                  <a:gd name="T47" fmla="*/ 6 h 757"/>
                  <a:gd name="T48" fmla="*/ 0 w 300"/>
                  <a:gd name="T49" fmla="*/ 6 h 757"/>
                  <a:gd name="T50" fmla="*/ 0 w 300"/>
                  <a:gd name="T51" fmla="*/ 5 h 757"/>
                  <a:gd name="T52" fmla="*/ 0 w 300"/>
                  <a:gd name="T53" fmla="*/ 3 h 757"/>
                  <a:gd name="T54" fmla="*/ 1 w 300"/>
                  <a:gd name="T55" fmla="*/ 2 h 757"/>
                  <a:gd name="T56" fmla="*/ 2 w 300"/>
                  <a:gd name="T57" fmla="*/ 1 h 757"/>
                  <a:gd name="T58" fmla="*/ 2 w 300"/>
                  <a:gd name="T59" fmla="*/ 0 h 7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00"/>
                  <a:gd name="T91" fmla="*/ 0 h 757"/>
                  <a:gd name="T92" fmla="*/ 300 w 300"/>
                  <a:gd name="T93" fmla="*/ 757 h 7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00" h="757">
                    <a:moveTo>
                      <a:pt x="188" y="34"/>
                    </a:moveTo>
                    <a:lnTo>
                      <a:pt x="247" y="0"/>
                    </a:lnTo>
                    <a:lnTo>
                      <a:pt x="300" y="5"/>
                    </a:lnTo>
                    <a:lnTo>
                      <a:pt x="294" y="68"/>
                    </a:lnTo>
                    <a:lnTo>
                      <a:pt x="259" y="102"/>
                    </a:lnTo>
                    <a:lnTo>
                      <a:pt x="206" y="130"/>
                    </a:lnTo>
                    <a:lnTo>
                      <a:pt x="141" y="203"/>
                    </a:lnTo>
                    <a:lnTo>
                      <a:pt x="70" y="305"/>
                    </a:lnTo>
                    <a:lnTo>
                      <a:pt x="53" y="390"/>
                    </a:lnTo>
                    <a:lnTo>
                      <a:pt x="65" y="440"/>
                    </a:lnTo>
                    <a:lnTo>
                      <a:pt x="82" y="469"/>
                    </a:lnTo>
                    <a:lnTo>
                      <a:pt x="159" y="502"/>
                    </a:lnTo>
                    <a:lnTo>
                      <a:pt x="229" y="525"/>
                    </a:lnTo>
                    <a:lnTo>
                      <a:pt x="259" y="554"/>
                    </a:lnTo>
                    <a:lnTo>
                      <a:pt x="264" y="576"/>
                    </a:lnTo>
                    <a:lnTo>
                      <a:pt x="223" y="621"/>
                    </a:lnTo>
                    <a:lnTo>
                      <a:pt x="206" y="677"/>
                    </a:lnTo>
                    <a:lnTo>
                      <a:pt x="188" y="757"/>
                    </a:lnTo>
                    <a:lnTo>
                      <a:pt x="152" y="745"/>
                    </a:lnTo>
                    <a:lnTo>
                      <a:pt x="152" y="689"/>
                    </a:lnTo>
                    <a:lnTo>
                      <a:pt x="171" y="604"/>
                    </a:lnTo>
                    <a:lnTo>
                      <a:pt x="206" y="570"/>
                    </a:lnTo>
                    <a:lnTo>
                      <a:pt x="141" y="537"/>
                    </a:lnTo>
                    <a:lnTo>
                      <a:pt x="65" y="502"/>
                    </a:lnTo>
                    <a:lnTo>
                      <a:pt x="0" y="452"/>
                    </a:lnTo>
                    <a:lnTo>
                      <a:pt x="0" y="390"/>
                    </a:lnTo>
                    <a:lnTo>
                      <a:pt x="17" y="282"/>
                    </a:lnTo>
                    <a:lnTo>
                      <a:pt x="70" y="180"/>
                    </a:lnTo>
                    <a:lnTo>
                      <a:pt x="135" y="95"/>
                    </a:lnTo>
                    <a:lnTo>
                      <a:pt x="188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4358" y="2532"/>
                <a:ext cx="118" cy="301"/>
              </a:xfrm>
              <a:custGeom>
                <a:avLst/>
                <a:gdLst>
                  <a:gd name="T0" fmla="*/ 0 w 354"/>
                  <a:gd name="T1" fmla="*/ 0 h 903"/>
                  <a:gd name="T2" fmla="*/ 1 w 354"/>
                  <a:gd name="T3" fmla="*/ 0 h 903"/>
                  <a:gd name="T4" fmla="*/ 2 w 354"/>
                  <a:gd name="T5" fmla="*/ 1 h 903"/>
                  <a:gd name="T6" fmla="*/ 2 w 354"/>
                  <a:gd name="T7" fmla="*/ 3 h 903"/>
                  <a:gd name="T8" fmla="*/ 2 w 354"/>
                  <a:gd name="T9" fmla="*/ 6 h 903"/>
                  <a:gd name="T10" fmla="*/ 1 w 354"/>
                  <a:gd name="T11" fmla="*/ 9 h 903"/>
                  <a:gd name="T12" fmla="*/ 1 w 354"/>
                  <a:gd name="T13" fmla="*/ 10 h 903"/>
                  <a:gd name="T14" fmla="*/ 2 w 354"/>
                  <a:gd name="T15" fmla="*/ 10 h 903"/>
                  <a:gd name="T16" fmla="*/ 2 w 354"/>
                  <a:gd name="T17" fmla="*/ 9 h 903"/>
                  <a:gd name="T18" fmla="*/ 4 w 354"/>
                  <a:gd name="T19" fmla="*/ 9 h 903"/>
                  <a:gd name="T20" fmla="*/ 4 w 354"/>
                  <a:gd name="T21" fmla="*/ 9 h 903"/>
                  <a:gd name="T22" fmla="*/ 4 w 354"/>
                  <a:gd name="T23" fmla="*/ 9 h 903"/>
                  <a:gd name="T24" fmla="*/ 4 w 354"/>
                  <a:gd name="T25" fmla="*/ 9 h 903"/>
                  <a:gd name="T26" fmla="*/ 3 w 354"/>
                  <a:gd name="T27" fmla="*/ 10 h 903"/>
                  <a:gd name="T28" fmla="*/ 2 w 354"/>
                  <a:gd name="T29" fmla="*/ 11 h 903"/>
                  <a:gd name="T30" fmla="*/ 1 w 354"/>
                  <a:gd name="T31" fmla="*/ 11 h 903"/>
                  <a:gd name="T32" fmla="*/ 0 w 354"/>
                  <a:gd name="T33" fmla="*/ 11 h 903"/>
                  <a:gd name="T34" fmla="*/ 0 w 354"/>
                  <a:gd name="T35" fmla="*/ 10 h 903"/>
                  <a:gd name="T36" fmla="*/ 1 w 354"/>
                  <a:gd name="T37" fmla="*/ 9 h 903"/>
                  <a:gd name="T38" fmla="*/ 1 w 354"/>
                  <a:gd name="T39" fmla="*/ 8 h 903"/>
                  <a:gd name="T40" fmla="*/ 1 w 354"/>
                  <a:gd name="T41" fmla="*/ 5 h 903"/>
                  <a:gd name="T42" fmla="*/ 1 w 354"/>
                  <a:gd name="T43" fmla="*/ 3 h 903"/>
                  <a:gd name="T44" fmla="*/ 1 w 354"/>
                  <a:gd name="T45" fmla="*/ 1 h 903"/>
                  <a:gd name="T46" fmla="*/ 0 w 354"/>
                  <a:gd name="T47" fmla="*/ 1 h 903"/>
                  <a:gd name="T48" fmla="*/ 0 w 354"/>
                  <a:gd name="T49" fmla="*/ 0 h 90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54"/>
                  <a:gd name="T76" fmla="*/ 0 h 903"/>
                  <a:gd name="T77" fmla="*/ 354 w 354"/>
                  <a:gd name="T78" fmla="*/ 903 h 90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54" h="903">
                    <a:moveTo>
                      <a:pt x="24" y="0"/>
                    </a:moveTo>
                    <a:lnTo>
                      <a:pt x="106" y="33"/>
                    </a:lnTo>
                    <a:lnTo>
                      <a:pt x="147" y="118"/>
                    </a:lnTo>
                    <a:lnTo>
                      <a:pt x="159" y="269"/>
                    </a:lnTo>
                    <a:lnTo>
                      <a:pt x="147" y="521"/>
                    </a:lnTo>
                    <a:lnTo>
                      <a:pt x="113" y="717"/>
                    </a:lnTo>
                    <a:lnTo>
                      <a:pt x="94" y="802"/>
                    </a:lnTo>
                    <a:lnTo>
                      <a:pt x="130" y="819"/>
                    </a:lnTo>
                    <a:lnTo>
                      <a:pt x="200" y="752"/>
                    </a:lnTo>
                    <a:lnTo>
                      <a:pt x="284" y="701"/>
                    </a:lnTo>
                    <a:lnTo>
                      <a:pt x="306" y="707"/>
                    </a:lnTo>
                    <a:lnTo>
                      <a:pt x="354" y="740"/>
                    </a:lnTo>
                    <a:lnTo>
                      <a:pt x="354" y="757"/>
                    </a:lnTo>
                    <a:lnTo>
                      <a:pt x="253" y="802"/>
                    </a:lnTo>
                    <a:lnTo>
                      <a:pt x="147" y="858"/>
                    </a:lnTo>
                    <a:lnTo>
                      <a:pt x="60" y="903"/>
                    </a:lnTo>
                    <a:lnTo>
                      <a:pt x="17" y="892"/>
                    </a:lnTo>
                    <a:lnTo>
                      <a:pt x="17" y="840"/>
                    </a:lnTo>
                    <a:lnTo>
                      <a:pt x="53" y="767"/>
                    </a:lnTo>
                    <a:lnTo>
                      <a:pt x="77" y="616"/>
                    </a:lnTo>
                    <a:lnTo>
                      <a:pt x="94" y="438"/>
                    </a:lnTo>
                    <a:lnTo>
                      <a:pt x="106" y="236"/>
                    </a:lnTo>
                    <a:lnTo>
                      <a:pt x="60" y="113"/>
                    </a:lnTo>
                    <a:lnTo>
                      <a:pt x="0" y="63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4274" y="2502"/>
                <a:ext cx="91" cy="330"/>
              </a:xfrm>
              <a:custGeom>
                <a:avLst/>
                <a:gdLst>
                  <a:gd name="T0" fmla="*/ 1 w 272"/>
                  <a:gd name="T1" fmla="*/ 2 h 990"/>
                  <a:gd name="T2" fmla="*/ 2 w 272"/>
                  <a:gd name="T3" fmla="*/ 1 h 990"/>
                  <a:gd name="T4" fmla="*/ 3 w 272"/>
                  <a:gd name="T5" fmla="*/ 0 h 990"/>
                  <a:gd name="T6" fmla="*/ 3 w 272"/>
                  <a:gd name="T7" fmla="*/ 0 h 990"/>
                  <a:gd name="T8" fmla="*/ 3 w 272"/>
                  <a:gd name="T9" fmla="*/ 1 h 990"/>
                  <a:gd name="T10" fmla="*/ 2 w 272"/>
                  <a:gd name="T11" fmla="*/ 2 h 990"/>
                  <a:gd name="T12" fmla="*/ 2 w 272"/>
                  <a:gd name="T13" fmla="*/ 4 h 990"/>
                  <a:gd name="T14" fmla="*/ 1 w 272"/>
                  <a:gd name="T15" fmla="*/ 6 h 990"/>
                  <a:gd name="T16" fmla="*/ 1 w 272"/>
                  <a:gd name="T17" fmla="*/ 9 h 990"/>
                  <a:gd name="T18" fmla="*/ 1 w 272"/>
                  <a:gd name="T19" fmla="*/ 11 h 990"/>
                  <a:gd name="T20" fmla="*/ 1 w 272"/>
                  <a:gd name="T21" fmla="*/ 11 h 990"/>
                  <a:gd name="T22" fmla="*/ 2 w 272"/>
                  <a:gd name="T23" fmla="*/ 10 h 990"/>
                  <a:gd name="T24" fmla="*/ 2 w 272"/>
                  <a:gd name="T25" fmla="*/ 9 h 990"/>
                  <a:gd name="T26" fmla="*/ 2 w 272"/>
                  <a:gd name="T27" fmla="*/ 9 h 990"/>
                  <a:gd name="T28" fmla="*/ 3 w 272"/>
                  <a:gd name="T29" fmla="*/ 9 h 990"/>
                  <a:gd name="T30" fmla="*/ 2 w 272"/>
                  <a:gd name="T31" fmla="*/ 10 h 990"/>
                  <a:gd name="T32" fmla="*/ 2 w 272"/>
                  <a:gd name="T33" fmla="*/ 11 h 990"/>
                  <a:gd name="T34" fmla="*/ 1 w 272"/>
                  <a:gd name="T35" fmla="*/ 12 h 990"/>
                  <a:gd name="T36" fmla="*/ 0 w 272"/>
                  <a:gd name="T37" fmla="*/ 12 h 990"/>
                  <a:gd name="T38" fmla="*/ 0 w 272"/>
                  <a:gd name="T39" fmla="*/ 12 h 990"/>
                  <a:gd name="T40" fmla="*/ 0 w 272"/>
                  <a:gd name="T41" fmla="*/ 11 h 990"/>
                  <a:gd name="T42" fmla="*/ 0 w 272"/>
                  <a:gd name="T43" fmla="*/ 8 h 990"/>
                  <a:gd name="T44" fmla="*/ 0 w 272"/>
                  <a:gd name="T45" fmla="*/ 6 h 990"/>
                  <a:gd name="T46" fmla="*/ 1 w 272"/>
                  <a:gd name="T47" fmla="*/ 4 h 990"/>
                  <a:gd name="T48" fmla="*/ 1 w 272"/>
                  <a:gd name="T49" fmla="*/ 2 h 9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2"/>
                  <a:gd name="T76" fmla="*/ 0 h 990"/>
                  <a:gd name="T77" fmla="*/ 272 w 272"/>
                  <a:gd name="T78" fmla="*/ 990 h 99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2" h="990">
                    <a:moveTo>
                      <a:pt x="109" y="196"/>
                    </a:moveTo>
                    <a:lnTo>
                      <a:pt x="182" y="45"/>
                    </a:lnTo>
                    <a:lnTo>
                      <a:pt x="248" y="0"/>
                    </a:lnTo>
                    <a:lnTo>
                      <a:pt x="272" y="28"/>
                    </a:lnTo>
                    <a:lnTo>
                      <a:pt x="253" y="78"/>
                    </a:lnTo>
                    <a:lnTo>
                      <a:pt x="182" y="201"/>
                    </a:lnTo>
                    <a:lnTo>
                      <a:pt x="127" y="330"/>
                    </a:lnTo>
                    <a:lnTo>
                      <a:pt x="90" y="514"/>
                    </a:lnTo>
                    <a:lnTo>
                      <a:pt x="66" y="721"/>
                    </a:lnTo>
                    <a:lnTo>
                      <a:pt x="66" y="900"/>
                    </a:lnTo>
                    <a:lnTo>
                      <a:pt x="85" y="884"/>
                    </a:lnTo>
                    <a:lnTo>
                      <a:pt x="127" y="816"/>
                    </a:lnTo>
                    <a:lnTo>
                      <a:pt x="145" y="715"/>
                    </a:lnTo>
                    <a:lnTo>
                      <a:pt x="182" y="715"/>
                    </a:lnTo>
                    <a:lnTo>
                      <a:pt x="230" y="738"/>
                    </a:lnTo>
                    <a:lnTo>
                      <a:pt x="199" y="821"/>
                    </a:lnTo>
                    <a:lnTo>
                      <a:pt x="127" y="906"/>
                    </a:lnTo>
                    <a:lnTo>
                      <a:pt x="55" y="990"/>
                    </a:lnTo>
                    <a:lnTo>
                      <a:pt x="19" y="990"/>
                    </a:lnTo>
                    <a:lnTo>
                      <a:pt x="0" y="957"/>
                    </a:lnTo>
                    <a:lnTo>
                      <a:pt x="0" y="884"/>
                    </a:lnTo>
                    <a:lnTo>
                      <a:pt x="12" y="670"/>
                    </a:lnTo>
                    <a:lnTo>
                      <a:pt x="31" y="453"/>
                    </a:lnTo>
                    <a:lnTo>
                      <a:pt x="55" y="297"/>
                    </a:lnTo>
                    <a:lnTo>
                      <a:pt x="109" y="19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 flipH="1">
              <a:off x="693721" y="1571612"/>
              <a:ext cx="949325" cy="819150"/>
              <a:chOff x="4443" y="1968"/>
              <a:chExt cx="497" cy="469"/>
            </a:xfrm>
          </p:grpSpPr>
          <p:sp>
            <p:nvSpPr>
              <p:cNvPr id="3097" name="Oval 16"/>
              <p:cNvSpPr>
                <a:spLocks noChangeArrowheads="1"/>
              </p:cNvSpPr>
              <p:nvPr/>
            </p:nvSpPr>
            <p:spPr bwMode="auto">
              <a:xfrm>
                <a:off x="4443" y="1968"/>
                <a:ext cx="497" cy="46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98" name="Oval 17"/>
              <p:cNvSpPr>
                <a:spLocks noChangeArrowheads="1"/>
              </p:cNvSpPr>
              <p:nvPr/>
            </p:nvSpPr>
            <p:spPr bwMode="auto">
              <a:xfrm>
                <a:off x="4463" y="1994"/>
                <a:ext cx="443" cy="42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99" name="Freeform 18"/>
              <p:cNvSpPr>
                <a:spLocks/>
              </p:cNvSpPr>
              <p:nvPr/>
            </p:nvSpPr>
            <p:spPr bwMode="auto">
              <a:xfrm>
                <a:off x="4581" y="2037"/>
                <a:ext cx="119" cy="203"/>
              </a:xfrm>
              <a:custGeom>
                <a:avLst/>
                <a:gdLst>
                  <a:gd name="T0" fmla="*/ 0 w 357"/>
                  <a:gd name="T1" fmla="*/ 0 h 609"/>
                  <a:gd name="T2" fmla="*/ 0 w 357"/>
                  <a:gd name="T3" fmla="*/ 0 h 609"/>
                  <a:gd name="T4" fmla="*/ 0 w 357"/>
                  <a:gd name="T5" fmla="*/ 0 h 609"/>
                  <a:gd name="T6" fmla="*/ 0 w 357"/>
                  <a:gd name="T7" fmla="*/ 0 h 609"/>
                  <a:gd name="T8" fmla="*/ 0 w 357"/>
                  <a:gd name="T9" fmla="*/ 0 h 609"/>
                  <a:gd name="T10" fmla="*/ 0 w 357"/>
                  <a:gd name="T11" fmla="*/ 0 h 609"/>
                  <a:gd name="T12" fmla="*/ 0 w 357"/>
                  <a:gd name="T13" fmla="*/ 0 h 609"/>
                  <a:gd name="T14" fmla="*/ 0 w 357"/>
                  <a:gd name="T15" fmla="*/ 0 h 6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7"/>
                  <a:gd name="T25" fmla="*/ 0 h 609"/>
                  <a:gd name="T26" fmla="*/ 357 w 357"/>
                  <a:gd name="T27" fmla="*/ 609 h 6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7" h="609">
                    <a:moveTo>
                      <a:pt x="357" y="535"/>
                    </a:moveTo>
                    <a:lnTo>
                      <a:pt x="135" y="201"/>
                    </a:lnTo>
                    <a:lnTo>
                      <a:pt x="236" y="153"/>
                    </a:lnTo>
                    <a:lnTo>
                      <a:pt x="0" y="0"/>
                    </a:lnTo>
                    <a:lnTo>
                      <a:pt x="7" y="281"/>
                    </a:lnTo>
                    <a:lnTo>
                      <a:pt x="78" y="180"/>
                    </a:lnTo>
                    <a:lnTo>
                      <a:pt x="314" y="609"/>
                    </a:lnTo>
                    <a:lnTo>
                      <a:pt x="357" y="5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00" name="Freeform 19"/>
              <p:cNvSpPr>
                <a:spLocks/>
              </p:cNvSpPr>
              <p:nvPr/>
            </p:nvSpPr>
            <p:spPr bwMode="auto">
              <a:xfrm>
                <a:off x="4671" y="2209"/>
                <a:ext cx="117" cy="118"/>
              </a:xfrm>
              <a:custGeom>
                <a:avLst/>
                <a:gdLst>
                  <a:gd name="T0" fmla="*/ 0 w 351"/>
                  <a:gd name="T1" fmla="*/ 0 h 355"/>
                  <a:gd name="T2" fmla="*/ 0 w 351"/>
                  <a:gd name="T3" fmla="*/ 0 h 355"/>
                  <a:gd name="T4" fmla="*/ 0 w 351"/>
                  <a:gd name="T5" fmla="*/ 0 h 355"/>
                  <a:gd name="T6" fmla="*/ 0 w 351"/>
                  <a:gd name="T7" fmla="*/ 0 h 355"/>
                  <a:gd name="T8" fmla="*/ 0 w 351"/>
                  <a:gd name="T9" fmla="*/ 0 h 355"/>
                  <a:gd name="T10" fmla="*/ 0 w 351"/>
                  <a:gd name="T11" fmla="*/ 0 h 355"/>
                  <a:gd name="T12" fmla="*/ 0 w 351"/>
                  <a:gd name="T13" fmla="*/ 0 h 355"/>
                  <a:gd name="T14" fmla="*/ 0 w 351"/>
                  <a:gd name="T15" fmla="*/ 0 h 3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1"/>
                  <a:gd name="T25" fmla="*/ 0 h 355"/>
                  <a:gd name="T26" fmla="*/ 351 w 351"/>
                  <a:gd name="T27" fmla="*/ 355 h 35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1" h="355">
                    <a:moveTo>
                      <a:pt x="0" y="45"/>
                    </a:moveTo>
                    <a:lnTo>
                      <a:pt x="271" y="288"/>
                    </a:lnTo>
                    <a:lnTo>
                      <a:pt x="159" y="317"/>
                    </a:lnTo>
                    <a:lnTo>
                      <a:pt x="351" y="355"/>
                    </a:lnTo>
                    <a:lnTo>
                      <a:pt x="319" y="137"/>
                    </a:lnTo>
                    <a:lnTo>
                      <a:pt x="287" y="257"/>
                    </a:lnTo>
                    <a:lnTo>
                      <a:pt x="55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96" name="Text Box 20"/>
            <p:cNvSpPr txBox="1">
              <a:spLocks noChangeArrowheads="1"/>
            </p:cNvSpPr>
            <p:nvPr/>
          </p:nvSpPr>
          <p:spPr bwMode="auto">
            <a:xfrm>
              <a:off x="595296" y="3155937"/>
              <a:ext cx="1547812" cy="396875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000" b="1" dirty="0">
                  <a:solidFill>
                    <a:prstClr val="white"/>
                  </a:solidFill>
                  <a:latin typeface="Arial Narrow" pitchFamily="34" charset="0"/>
                </a:rPr>
                <a:t>Puntualidad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449065" y="2754795"/>
            <a:ext cx="2398183" cy="1792287"/>
            <a:chOff x="2562" y="1281"/>
            <a:chExt cx="1133" cy="1129"/>
          </a:xfrm>
        </p:grpSpPr>
        <p:graphicFrame>
          <p:nvGraphicFramePr>
            <p:cNvPr id="3078" name="Object 22"/>
            <p:cNvGraphicFramePr>
              <a:graphicFrameLocks noChangeAspect="1"/>
            </p:cNvGraphicFramePr>
            <p:nvPr/>
          </p:nvGraphicFramePr>
          <p:xfrm>
            <a:off x="2562" y="1281"/>
            <a:ext cx="958" cy="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" name="Clip" r:id="rId5" imgW="5184360" imgH="3862080" progId="">
                    <p:embed/>
                  </p:oleObj>
                </mc:Choice>
                <mc:Fallback>
                  <p:oleObj name="Clip" r:id="rId5" imgW="5184360" imgH="3862080" progId="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1281"/>
                          <a:ext cx="958" cy="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3" name="Text Box 23"/>
            <p:cNvSpPr txBox="1">
              <a:spLocks noChangeArrowheads="1"/>
            </p:cNvSpPr>
            <p:nvPr/>
          </p:nvSpPr>
          <p:spPr bwMode="auto">
            <a:xfrm>
              <a:off x="2659" y="2160"/>
              <a:ext cx="1036" cy="250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 b="1" dirty="0">
                  <a:solidFill>
                    <a:prstClr val="white"/>
                  </a:solidFill>
                  <a:latin typeface="Arial Narrow" pitchFamily="34" charset="0"/>
                </a:rPr>
                <a:t>  Participación</a:t>
              </a: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7665903" y="2650873"/>
            <a:ext cx="3064933" cy="1943100"/>
            <a:chOff x="4199" y="2597"/>
            <a:chExt cx="1448" cy="1224"/>
          </a:xfrm>
        </p:grpSpPr>
        <p:graphicFrame>
          <p:nvGraphicFramePr>
            <p:cNvPr id="3075" name="Object 31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46697445"/>
                </p:ext>
              </p:extLst>
            </p:nvPr>
          </p:nvGraphicFramePr>
          <p:xfrm>
            <a:off x="4199" y="2612"/>
            <a:ext cx="1010" cy="8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6" name="Clip" r:id="rId7" imgW="2863800" imgH="3274920" progId="">
                    <p:embed/>
                  </p:oleObj>
                </mc:Choice>
                <mc:Fallback>
                  <p:oleObj name="Clip" r:id="rId7" imgW="2863800" imgH="327492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9" y="2612"/>
                          <a:ext cx="1010" cy="8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9" name="Text Box 32"/>
            <p:cNvSpPr txBox="1">
              <a:spLocks noChangeArrowheads="1"/>
            </p:cNvSpPr>
            <p:nvPr/>
          </p:nvSpPr>
          <p:spPr bwMode="auto">
            <a:xfrm>
              <a:off x="4632" y="3571"/>
              <a:ext cx="853" cy="250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tabLst>
                  <a:tab pos="625475" algn="l"/>
                </a:tabLst>
              </a:pPr>
              <a:r>
                <a:rPr lang="es-ES" sz="2000" b="1" dirty="0">
                  <a:solidFill>
                    <a:prstClr val="white"/>
                  </a:solidFill>
                  <a:latin typeface="Arial Narrow" pitchFamily="34" charset="0"/>
                </a:rPr>
                <a:t>Teléfonos</a:t>
              </a:r>
            </a:p>
          </p:txBody>
        </p:sp>
        <p:sp>
          <p:nvSpPr>
            <p:cNvPr id="3090" name="Line 33"/>
            <p:cNvSpPr>
              <a:spLocks noChangeShapeType="1"/>
            </p:cNvSpPr>
            <p:nvPr/>
          </p:nvSpPr>
          <p:spPr bwMode="auto">
            <a:xfrm rot="1437409">
              <a:off x="5085" y="2597"/>
              <a:ext cx="562" cy="4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dirty="0">
                <a:solidFill>
                  <a:prstClr val="black"/>
                </a:solidFill>
              </a:endParaRPr>
            </a:p>
          </p:txBody>
        </p:sp>
      </p:grpSp>
      <p:sp>
        <p:nvSpPr>
          <p:cNvPr id="39" name="38 Rectángulo"/>
          <p:cNvSpPr/>
          <p:nvPr/>
        </p:nvSpPr>
        <p:spPr>
          <a:xfrm>
            <a:off x="2912676" y="142852"/>
            <a:ext cx="6211531" cy="523220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s-ES" sz="2800" b="1" dirty="0" smtClean="0">
                <a:solidFill>
                  <a:prstClr val="white"/>
                </a:solidFill>
              </a:rPr>
              <a:t>Funcionamiento del curso</a:t>
            </a:r>
          </a:p>
        </p:txBody>
      </p:sp>
      <p:sp>
        <p:nvSpPr>
          <p:cNvPr id="36" name="3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A53815-E92B-43AD-8412-138F5D30411C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9017" y="2505330"/>
            <a:ext cx="1533383" cy="1533383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20733079"/>
      </p:ext>
    </p:extLst>
  </p:cSld>
  <p:clrMapOvr>
    <a:masterClrMapping/>
  </p:clrMapOvr>
  <p:transition advTm="2588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FARE FAMILY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17695" y="1528549"/>
            <a:ext cx="106452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3500" b="1" dirty="0" smtClean="0"/>
              <a:t>Entonces…</a:t>
            </a:r>
          </a:p>
          <a:p>
            <a:endParaRPr lang="es-BO" sz="3500" b="1" dirty="0"/>
          </a:p>
          <a:p>
            <a:endParaRPr lang="es-BO" sz="3500" b="1" dirty="0" smtClean="0"/>
          </a:p>
          <a:p>
            <a:r>
              <a:rPr lang="es-BO" sz="3500" b="1" dirty="0" smtClean="0"/>
              <a:t>		¿Cuál su utilidad e importancia?</a:t>
            </a:r>
            <a:endParaRPr lang="es-BO" sz="35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581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FARE FAMILY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89136" y="984738"/>
            <a:ext cx="10945497" cy="5442794"/>
            <a:chOff x="589136" y="984738"/>
            <a:chExt cx="10945497" cy="544279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4"/>
            <a:srcRect l="23171" t="21081" r="12014" b="16003"/>
            <a:stretch/>
          </p:blipFill>
          <p:spPr>
            <a:xfrm>
              <a:off x="589136" y="984738"/>
              <a:ext cx="9972717" cy="5442794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4012825" y="1304099"/>
              <a:ext cx="3247784" cy="15081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BO" sz="2300" b="1" dirty="0" smtClean="0">
                  <a:solidFill>
                    <a:srgbClr val="0070C0"/>
                  </a:solidFill>
                </a:rPr>
                <a:t>Diferentes servicios y condiciones se agrupan en </a:t>
              </a:r>
              <a:r>
                <a:rPr lang="es-BO" sz="2300" b="1" dirty="0" err="1" smtClean="0">
                  <a:solidFill>
                    <a:srgbClr val="0070C0"/>
                  </a:solidFill>
                </a:rPr>
                <a:t>Fare</a:t>
              </a:r>
              <a:r>
                <a:rPr lang="es-BO" sz="2300" b="1" dirty="0" smtClean="0">
                  <a:solidFill>
                    <a:srgbClr val="0070C0"/>
                  </a:solidFill>
                </a:rPr>
                <a:t> </a:t>
              </a:r>
              <a:r>
                <a:rPr lang="es-BO" sz="2300" b="1" dirty="0" err="1" smtClean="0">
                  <a:solidFill>
                    <a:srgbClr val="0070C0"/>
                  </a:solidFill>
                </a:rPr>
                <a:t>Families</a:t>
              </a:r>
              <a:endParaRPr lang="es-BO" sz="2300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8286849" y="1443977"/>
              <a:ext cx="3247784" cy="11541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BO" sz="2300" b="1" dirty="0" smtClean="0">
                  <a:solidFill>
                    <a:srgbClr val="0070C0"/>
                  </a:solidFill>
                </a:rPr>
                <a:t>Para diferenciar y segmentar a los clientes</a:t>
              </a:r>
              <a:endParaRPr lang="es-BO" sz="2300" b="1" dirty="0">
                <a:solidFill>
                  <a:srgbClr val="0070C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792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ELEMENTOS PARA LA EMISIÓN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43013" y="1268371"/>
            <a:ext cx="32817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BO" sz="2600" b="1" dirty="0" smtClean="0"/>
              <a:t>PNR		</a:t>
            </a:r>
          </a:p>
          <a:p>
            <a:pPr>
              <a:lnSpc>
                <a:spcPct val="200000"/>
              </a:lnSpc>
            </a:pPr>
            <a:r>
              <a:rPr lang="es-BO" sz="2600" b="1" dirty="0" smtClean="0"/>
              <a:t>TST		</a:t>
            </a:r>
          </a:p>
          <a:p>
            <a:pPr>
              <a:lnSpc>
                <a:spcPct val="200000"/>
              </a:lnSpc>
            </a:pPr>
            <a:r>
              <a:rPr lang="es-BO" sz="2600" b="1" dirty="0" smtClean="0"/>
              <a:t>FORMA DE PAGO	</a:t>
            </a:r>
          </a:p>
          <a:p>
            <a:pPr>
              <a:lnSpc>
                <a:spcPct val="200000"/>
              </a:lnSpc>
            </a:pPr>
            <a:r>
              <a:rPr lang="es-BO" sz="2600" b="1" dirty="0" smtClean="0"/>
              <a:t>DATOS FACTURA	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13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BOLETO ELECTRONICO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7695" y="1528549"/>
            <a:ext cx="1064525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3500" dirty="0"/>
              <a:t>Es un contrato entre la compañía de transporte y el pasajero y tiene un valor monetario real</a:t>
            </a:r>
            <a:r>
              <a:rPr lang="es-BO" sz="3500" dirty="0" smtClean="0"/>
              <a:t>.</a:t>
            </a:r>
          </a:p>
          <a:p>
            <a:endParaRPr lang="es-BO" sz="3500" dirty="0"/>
          </a:p>
          <a:p>
            <a:pPr marL="457200" indent="-457200">
              <a:buFontTx/>
              <a:buChar char="-"/>
            </a:pPr>
            <a:r>
              <a:rPr lang="es-BO" sz="3500" dirty="0" smtClean="0"/>
              <a:t>Itinerario</a:t>
            </a:r>
          </a:p>
          <a:p>
            <a:pPr marL="457200" indent="-457200">
              <a:buFontTx/>
              <a:buChar char="-"/>
            </a:pPr>
            <a:r>
              <a:rPr lang="es-BO" sz="3500" dirty="0" smtClean="0"/>
              <a:t>Valor o Precio</a:t>
            </a:r>
          </a:p>
          <a:p>
            <a:pPr marL="457200" indent="-457200">
              <a:buFontTx/>
              <a:buChar char="-"/>
            </a:pPr>
            <a:r>
              <a:rPr lang="es-BO" sz="3500" dirty="0"/>
              <a:t>R</a:t>
            </a:r>
            <a:r>
              <a:rPr lang="es-BO" sz="3500" dirty="0" smtClean="0"/>
              <a:t>estricciones</a:t>
            </a:r>
          </a:p>
          <a:p>
            <a:pPr marL="457200" indent="-457200">
              <a:buFontTx/>
              <a:buChar char="-"/>
            </a:pPr>
            <a:r>
              <a:rPr lang="es-BO" sz="3500" dirty="0" smtClean="0"/>
              <a:t>Franquicia de Equipaje</a:t>
            </a:r>
            <a:endParaRPr lang="es-BO" sz="3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12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TST – TRANSITIONAL STORED TICKET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94935" y="1643611"/>
            <a:ext cx="853908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500" dirty="0" smtClean="0"/>
              <a:t>Registro adjunto a un PNR que contiene toda la información sobre la emisión del billete para un itinerario de vuelo tarificado.</a:t>
            </a:r>
          </a:p>
          <a:p>
            <a:endParaRPr lang="es-B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49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CANJES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232939" y="1398065"/>
            <a:ext cx="4685112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MODIFICACION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966377" y="2776045"/>
            <a:ext cx="270115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VOLUNTARIA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864825" y="2776045"/>
            <a:ext cx="2952636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INVOLUNTARIA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99583" y="4019289"/>
            <a:ext cx="2389955" cy="437314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REVALIDACIÓN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193811" y="4027509"/>
            <a:ext cx="1924101" cy="42459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RE-EMISIÓN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Conector recto de flecha 7"/>
          <p:cNvCxnSpPr>
            <a:stCxn id="12" idx="2"/>
          </p:cNvCxnSpPr>
          <p:nvPr/>
        </p:nvCxnSpPr>
        <p:spPr>
          <a:xfrm>
            <a:off x="5575495" y="1946705"/>
            <a:ext cx="2613162" cy="817929"/>
          </a:xfrm>
          <a:prstGeom prst="straightConnector1">
            <a:avLst/>
          </a:prstGeom>
          <a:ln w="38100">
            <a:solidFill>
              <a:srgbClr val="0031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endCxn id="11" idx="0"/>
          </p:cNvCxnSpPr>
          <p:nvPr/>
        </p:nvCxnSpPr>
        <p:spPr>
          <a:xfrm flipH="1">
            <a:off x="3316955" y="1940909"/>
            <a:ext cx="2178737" cy="835136"/>
          </a:xfrm>
          <a:prstGeom prst="straightConnector1">
            <a:avLst/>
          </a:prstGeom>
          <a:ln w="38100">
            <a:solidFill>
              <a:srgbClr val="0031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18 Rectángulo"/>
          <p:cNvSpPr/>
          <p:nvPr/>
        </p:nvSpPr>
        <p:spPr>
          <a:xfrm>
            <a:off x="6218682" y="4027509"/>
            <a:ext cx="2389955" cy="437314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REVALIDACIÓN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" name="20 Rectángulo"/>
          <p:cNvSpPr/>
          <p:nvPr/>
        </p:nvSpPr>
        <p:spPr>
          <a:xfrm>
            <a:off x="9077689" y="4040233"/>
            <a:ext cx="1924101" cy="42459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RE-EMISIÓN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2" name="20 Rectángulo"/>
          <p:cNvSpPr/>
          <p:nvPr/>
        </p:nvSpPr>
        <p:spPr>
          <a:xfrm>
            <a:off x="7498318" y="5130263"/>
            <a:ext cx="1924101" cy="42459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NO - ADC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20 Rectángulo"/>
          <p:cNvSpPr/>
          <p:nvPr/>
        </p:nvSpPr>
        <p:spPr>
          <a:xfrm>
            <a:off x="2632266" y="5130263"/>
            <a:ext cx="1399224" cy="496308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ADC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4" name="20 Rectángulo"/>
          <p:cNvSpPr/>
          <p:nvPr/>
        </p:nvSpPr>
        <p:spPr>
          <a:xfrm>
            <a:off x="4435763" y="5130263"/>
            <a:ext cx="1666041" cy="496308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RESIDUAL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5" name="Conector recto de flecha 54"/>
          <p:cNvCxnSpPr>
            <a:stCxn id="11" idx="2"/>
            <a:endCxn id="21" idx="0"/>
          </p:cNvCxnSpPr>
          <p:nvPr/>
        </p:nvCxnSpPr>
        <p:spPr>
          <a:xfrm>
            <a:off x="3316955" y="3324685"/>
            <a:ext cx="838907" cy="702824"/>
          </a:xfrm>
          <a:prstGeom prst="straightConnector1">
            <a:avLst/>
          </a:prstGeom>
          <a:ln w="38100">
            <a:solidFill>
              <a:srgbClr val="0031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>
            <a:stCxn id="11" idx="2"/>
            <a:endCxn id="19" idx="0"/>
          </p:cNvCxnSpPr>
          <p:nvPr/>
        </p:nvCxnSpPr>
        <p:spPr>
          <a:xfrm flipH="1">
            <a:off x="1594561" y="3324685"/>
            <a:ext cx="1722394" cy="694604"/>
          </a:xfrm>
          <a:prstGeom prst="straightConnector1">
            <a:avLst/>
          </a:prstGeom>
          <a:ln w="38100">
            <a:solidFill>
              <a:srgbClr val="0031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/>
          <p:cNvCxnSpPr/>
          <p:nvPr/>
        </p:nvCxnSpPr>
        <p:spPr>
          <a:xfrm>
            <a:off x="4155861" y="4452099"/>
            <a:ext cx="838907" cy="702824"/>
          </a:xfrm>
          <a:prstGeom prst="straightConnector1">
            <a:avLst/>
          </a:prstGeom>
          <a:ln w="38100">
            <a:solidFill>
              <a:srgbClr val="0031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>
            <a:stCxn id="21" idx="2"/>
            <a:endCxn id="53" idx="0"/>
          </p:cNvCxnSpPr>
          <p:nvPr/>
        </p:nvCxnSpPr>
        <p:spPr>
          <a:xfrm flipH="1">
            <a:off x="3331878" y="4452099"/>
            <a:ext cx="823984" cy="678164"/>
          </a:xfrm>
          <a:prstGeom prst="straightConnector1">
            <a:avLst/>
          </a:prstGeom>
          <a:ln w="38100">
            <a:solidFill>
              <a:srgbClr val="0031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/>
          <p:cNvCxnSpPr>
            <a:stCxn id="17" idx="2"/>
          </p:cNvCxnSpPr>
          <p:nvPr/>
        </p:nvCxnSpPr>
        <p:spPr>
          <a:xfrm>
            <a:off x="8341143" y="3324685"/>
            <a:ext cx="1491408" cy="723768"/>
          </a:xfrm>
          <a:prstGeom prst="straightConnector1">
            <a:avLst/>
          </a:prstGeom>
          <a:ln w="38100">
            <a:solidFill>
              <a:srgbClr val="0031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/>
          <p:cNvCxnSpPr>
            <a:stCxn id="17" idx="2"/>
          </p:cNvCxnSpPr>
          <p:nvPr/>
        </p:nvCxnSpPr>
        <p:spPr>
          <a:xfrm flipH="1">
            <a:off x="7271250" y="3324685"/>
            <a:ext cx="1069893" cy="715548"/>
          </a:xfrm>
          <a:prstGeom prst="straightConnector1">
            <a:avLst/>
          </a:prstGeom>
          <a:ln w="38100">
            <a:solidFill>
              <a:srgbClr val="0031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/>
          <p:cNvCxnSpPr>
            <a:endCxn id="52" idx="0"/>
          </p:cNvCxnSpPr>
          <p:nvPr/>
        </p:nvCxnSpPr>
        <p:spPr>
          <a:xfrm flipH="1">
            <a:off x="8460369" y="4448140"/>
            <a:ext cx="1265047" cy="682123"/>
          </a:xfrm>
          <a:prstGeom prst="straightConnector1">
            <a:avLst/>
          </a:prstGeom>
          <a:ln w="38100">
            <a:solidFill>
              <a:srgbClr val="0031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71"/>
          <p:cNvCxnSpPr>
            <a:stCxn id="50" idx="2"/>
            <a:endCxn id="52" idx="0"/>
          </p:cNvCxnSpPr>
          <p:nvPr/>
        </p:nvCxnSpPr>
        <p:spPr>
          <a:xfrm>
            <a:off x="7413660" y="4464823"/>
            <a:ext cx="1046709" cy="665440"/>
          </a:xfrm>
          <a:prstGeom prst="straightConnector1">
            <a:avLst/>
          </a:prstGeom>
          <a:ln w="38100">
            <a:solidFill>
              <a:srgbClr val="0031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2595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 txBox="1">
            <a:spLocks/>
          </p:cNvSpPr>
          <p:nvPr/>
        </p:nvSpPr>
        <p:spPr>
          <a:xfrm>
            <a:off x="751449" y="576144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BALANCE     						(OLD vs NEW)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3 Marcador de contenido"/>
          <p:cNvGraphicFramePr>
            <a:graphicFrameLocks/>
          </p:cNvGraphicFramePr>
          <p:nvPr>
            <p:extLst/>
          </p:nvPr>
        </p:nvGraphicFramePr>
        <p:xfrm>
          <a:off x="810674" y="2081196"/>
          <a:ext cx="296496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s-ES" sz="3200" b="1" dirty="0" smtClean="0">
                          <a:ea typeface="Times New Roman"/>
                        </a:rPr>
                        <a:t>Monto Neto</a:t>
                      </a:r>
                      <a:endParaRPr lang="es-BO" sz="3200" dirty="0" smtClean="0"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3 Marcador de contenido"/>
          <p:cNvGraphicFramePr>
            <a:graphicFrameLocks/>
          </p:cNvGraphicFramePr>
          <p:nvPr>
            <p:extLst/>
          </p:nvPr>
        </p:nvGraphicFramePr>
        <p:xfrm>
          <a:off x="845843" y="2675965"/>
          <a:ext cx="2894621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4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Font typeface="Symbol"/>
                        <a:buNone/>
                      </a:pPr>
                      <a:r>
                        <a:rPr lang="es-ES" sz="3200" b="1" dirty="0" smtClean="0">
                          <a:ea typeface="Times New Roman"/>
                        </a:rPr>
                        <a:t>+ Cargos</a:t>
                      </a:r>
                      <a:endParaRPr lang="es-BO" sz="3200" dirty="0"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>
            <p:extLst/>
          </p:nvPr>
        </p:nvGraphicFramePr>
        <p:xfrm>
          <a:off x="845843" y="3891889"/>
          <a:ext cx="2894621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4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Font typeface="Symbol"/>
                        <a:buNone/>
                      </a:pPr>
                      <a:r>
                        <a:rPr lang="es-BO" sz="3200" b="1" dirty="0" smtClean="0">
                          <a:ea typeface="Times New Roman"/>
                        </a:rPr>
                        <a:t>+ Tasas</a:t>
                      </a:r>
                      <a:endParaRPr lang="es-BO" sz="3200" b="1" dirty="0"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3 Marcador de contenido"/>
          <p:cNvGraphicFramePr>
            <a:graphicFrameLocks/>
          </p:cNvGraphicFramePr>
          <p:nvPr>
            <p:extLst/>
          </p:nvPr>
        </p:nvGraphicFramePr>
        <p:xfrm>
          <a:off x="845843" y="3268216"/>
          <a:ext cx="2894621" cy="493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4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3544">
                <a:tc>
                  <a:txBody>
                    <a:bodyPr/>
                    <a:lstStyle/>
                    <a:p>
                      <a:pPr marL="0" lvl="0" indent="0">
                        <a:buFont typeface="Symbol"/>
                        <a:buNone/>
                      </a:pPr>
                      <a:r>
                        <a:rPr lang="es-ES" sz="3200" b="1" dirty="0" smtClean="0">
                          <a:ea typeface="Times New Roman"/>
                        </a:rPr>
                        <a:t>+ Impuestos</a:t>
                      </a:r>
                      <a:endParaRPr lang="es-BO" sz="3200" dirty="0"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3 Marcador de contenido"/>
          <p:cNvGraphicFramePr>
            <a:graphicFrameLocks/>
          </p:cNvGraphicFramePr>
          <p:nvPr>
            <p:extLst/>
          </p:nvPr>
        </p:nvGraphicFramePr>
        <p:xfrm>
          <a:off x="791518" y="5347292"/>
          <a:ext cx="296496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s-ES" sz="3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Times New Roman"/>
                        </a:rPr>
                        <a:t>TOTAL</a:t>
                      </a:r>
                      <a:endParaRPr lang="es-BO" sz="3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1" name="10 Conector recto"/>
          <p:cNvCxnSpPr/>
          <p:nvPr/>
        </p:nvCxnSpPr>
        <p:spPr>
          <a:xfrm>
            <a:off x="368939" y="5167680"/>
            <a:ext cx="3848430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3 Marcador de contenido"/>
          <p:cNvGraphicFramePr>
            <a:graphicFrameLocks/>
          </p:cNvGraphicFramePr>
          <p:nvPr>
            <p:extLst/>
          </p:nvPr>
        </p:nvGraphicFramePr>
        <p:xfrm>
          <a:off x="810674" y="1504397"/>
          <a:ext cx="296496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s-ES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Times New Roman"/>
                        </a:rPr>
                        <a:t>TKT</a:t>
                      </a:r>
                      <a:r>
                        <a:rPr lang="es-ES" sz="3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Times New Roman"/>
                        </a:rPr>
                        <a:t> ORIGINAL</a:t>
                      </a:r>
                      <a:endParaRPr lang="es-BO" sz="3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a typeface="Times New Roman"/>
                      </a:endParaRPr>
                    </a:p>
                  </a:txBody>
                  <a:tcPr marL="89535" marR="8953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3 Marcador de contenido"/>
          <p:cNvGraphicFramePr>
            <a:graphicFrameLocks/>
          </p:cNvGraphicFramePr>
          <p:nvPr>
            <p:extLst/>
          </p:nvPr>
        </p:nvGraphicFramePr>
        <p:xfrm>
          <a:off x="4538344" y="5337644"/>
          <a:ext cx="296496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s-ES" sz="3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Times New Roman"/>
                        </a:rPr>
                        <a:t>TOTAL</a:t>
                      </a:r>
                      <a:endParaRPr lang="es-BO" sz="3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8" name="17 Conector recto"/>
          <p:cNvCxnSpPr/>
          <p:nvPr/>
        </p:nvCxnSpPr>
        <p:spPr>
          <a:xfrm>
            <a:off x="4115765" y="5158032"/>
            <a:ext cx="3848430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3 Marcador de contenido"/>
          <p:cNvGraphicFramePr>
            <a:graphicFrameLocks/>
          </p:cNvGraphicFramePr>
          <p:nvPr>
            <p:extLst/>
          </p:nvPr>
        </p:nvGraphicFramePr>
        <p:xfrm>
          <a:off x="4557500" y="1494749"/>
          <a:ext cx="296496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s-ES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Times New Roman"/>
                        </a:rPr>
                        <a:t>TKT</a:t>
                      </a:r>
                      <a:r>
                        <a:rPr lang="es-ES" sz="3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Times New Roman"/>
                        </a:rPr>
                        <a:t> NUEVO</a:t>
                      </a:r>
                      <a:endParaRPr lang="es-BO" sz="3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a typeface="Times New Roman"/>
                      </a:endParaRPr>
                    </a:p>
                  </a:txBody>
                  <a:tcPr marL="89535" marR="8953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4" name="3 Marcador de contenido"/>
          <p:cNvGraphicFramePr>
            <a:graphicFrameLocks/>
          </p:cNvGraphicFramePr>
          <p:nvPr>
            <p:extLst/>
          </p:nvPr>
        </p:nvGraphicFramePr>
        <p:xfrm>
          <a:off x="8278099" y="5343230"/>
          <a:ext cx="296496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s-ES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Times New Roman"/>
                        </a:rPr>
                        <a:t>TOTAL DIF.</a:t>
                      </a:r>
                      <a:endParaRPr lang="es-BO" sz="32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25" name="24 Conector recto"/>
          <p:cNvCxnSpPr/>
          <p:nvPr/>
        </p:nvCxnSpPr>
        <p:spPr>
          <a:xfrm>
            <a:off x="7855520" y="5163618"/>
            <a:ext cx="384843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3 Marcador de contenido"/>
          <p:cNvGraphicFramePr>
            <a:graphicFrameLocks/>
          </p:cNvGraphicFramePr>
          <p:nvPr>
            <p:extLst/>
          </p:nvPr>
        </p:nvGraphicFramePr>
        <p:xfrm>
          <a:off x="8297255" y="1500335"/>
          <a:ext cx="296496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s-ES" sz="3200" b="1" dirty="0" smtClean="0">
                          <a:solidFill>
                            <a:srgbClr val="FF0000"/>
                          </a:solidFill>
                          <a:ea typeface="Times New Roman"/>
                        </a:rPr>
                        <a:t>DIFERENCIA</a:t>
                      </a:r>
                      <a:endParaRPr lang="es-BO" sz="3200" dirty="0" smtClean="0">
                        <a:solidFill>
                          <a:srgbClr val="FF0000"/>
                        </a:solidFill>
                        <a:ea typeface="Times New Roman"/>
                      </a:endParaRPr>
                    </a:p>
                  </a:txBody>
                  <a:tcPr marL="89535" marR="8953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3 Marcador de contenido"/>
          <p:cNvGraphicFramePr>
            <a:graphicFrameLocks/>
          </p:cNvGraphicFramePr>
          <p:nvPr>
            <p:extLst/>
          </p:nvPr>
        </p:nvGraphicFramePr>
        <p:xfrm>
          <a:off x="4557500" y="2094700"/>
          <a:ext cx="296496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s-ES" sz="3200" b="1" dirty="0" smtClean="0">
                          <a:ea typeface="Times New Roman"/>
                        </a:rPr>
                        <a:t>Monto Neto</a:t>
                      </a:r>
                      <a:endParaRPr lang="es-BO" sz="3200" dirty="0" smtClean="0"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8" name="3 Marcador de contenido"/>
          <p:cNvGraphicFramePr>
            <a:graphicFrameLocks/>
          </p:cNvGraphicFramePr>
          <p:nvPr>
            <p:extLst/>
          </p:nvPr>
        </p:nvGraphicFramePr>
        <p:xfrm>
          <a:off x="4592669" y="2689469"/>
          <a:ext cx="2894621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4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Font typeface="Symbol"/>
                        <a:buNone/>
                      </a:pPr>
                      <a:r>
                        <a:rPr lang="es-ES" sz="3200" b="1" dirty="0" smtClean="0">
                          <a:ea typeface="Times New Roman"/>
                        </a:rPr>
                        <a:t>+ Cargos</a:t>
                      </a:r>
                      <a:endParaRPr lang="es-BO" sz="3200" dirty="0"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9" name="3 Marcador de contenido"/>
          <p:cNvGraphicFramePr>
            <a:graphicFrameLocks/>
          </p:cNvGraphicFramePr>
          <p:nvPr>
            <p:extLst/>
          </p:nvPr>
        </p:nvGraphicFramePr>
        <p:xfrm>
          <a:off x="4592669" y="3905393"/>
          <a:ext cx="2894621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4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Font typeface="Symbol"/>
                        <a:buNone/>
                      </a:pPr>
                      <a:r>
                        <a:rPr lang="es-BO" sz="3200" b="1" dirty="0" smtClean="0">
                          <a:ea typeface="Times New Roman"/>
                        </a:rPr>
                        <a:t>+ Tasas</a:t>
                      </a:r>
                      <a:endParaRPr lang="es-BO" sz="3200" b="1" dirty="0"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0" name="3 Marcador de contenido"/>
          <p:cNvGraphicFramePr>
            <a:graphicFrameLocks/>
          </p:cNvGraphicFramePr>
          <p:nvPr>
            <p:extLst/>
          </p:nvPr>
        </p:nvGraphicFramePr>
        <p:xfrm>
          <a:off x="4592669" y="3281720"/>
          <a:ext cx="2894621" cy="493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4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3544">
                <a:tc>
                  <a:txBody>
                    <a:bodyPr/>
                    <a:lstStyle/>
                    <a:p>
                      <a:pPr marL="0" lvl="0" indent="0">
                        <a:buFont typeface="Symbol"/>
                        <a:buNone/>
                      </a:pPr>
                      <a:r>
                        <a:rPr lang="es-ES" sz="3200" b="1" dirty="0" smtClean="0">
                          <a:ea typeface="Times New Roman"/>
                        </a:rPr>
                        <a:t>+ Impuestos</a:t>
                      </a:r>
                      <a:endParaRPr lang="es-BO" sz="3200" dirty="0"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1" name="3 Marcador de contenido"/>
          <p:cNvGraphicFramePr>
            <a:graphicFrameLocks/>
          </p:cNvGraphicFramePr>
          <p:nvPr>
            <p:extLst/>
          </p:nvPr>
        </p:nvGraphicFramePr>
        <p:xfrm>
          <a:off x="8297255" y="2094700"/>
          <a:ext cx="296496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s-ES" sz="3200" b="1" dirty="0" smtClean="0">
                          <a:ea typeface="Times New Roman"/>
                        </a:rPr>
                        <a:t>Monto Neto</a:t>
                      </a:r>
                      <a:endParaRPr lang="es-BO" sz="3200" dirty="0" smtClean="0"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2" name="3 Marcador de contenido"/>
          <p:cNvGraphicFramePr>
            <a:graphicFrameLocks/>
          </p:cNvGraphicFramePr>
          <p:nvPr>
            <p:extLst/>
          </p:nvPr>
        </p:nvGraphicFramePr>
        <p:xfrm>
          <a:off x="8332424" y="2689469"/>
          <a:ext cx="2894621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4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Font typeface="Symbol"/>
                        <a:buNone/>
                      </a:pPr>
                      <a:r>
                        <a:rPr lang="es-ES" sz="3200" b="1" dirty="0" smtClean="0">
                          <a:ea typeface="Times New Roman"/>
                        </a:rPr>
                        <a:t>+ Cargos</a:t>
                      </a:r>
                      <a:endParaRPr lang="es-BO" sz="3200" dirty="0"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3" name="3 Marcador de contenido"/>
          <p:cNvGraphicFramePr>
            <a:graphicFrameLocks/>
          </p:cNvGraphicFramePr>
          <p:nvPr>
            <p:extLst/>
          </p:nvPr>
        </p:nvGraphicFramePr>
        <p:xfrm>
          <a:off x="8332424" y="3905393"/>
          <a:ext cx="2894621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4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Font typeface="Symbol"/>
                        <a:buNone/>
                      </a:pPr>
                      <a:r>
                        <a:rPr lang="es-BO" sz="3200" b="1" dirty="0" smtClean="0">
                          <a:ea typeface="Times New Roman"/>
                        </a:rPr>
                        <a:t>+ Tasas</a:t>
                      </a:r>
                      <a:endParaRPr lang="es-BO" sz="3200" b="1" dirty="0"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4" name="3 Marcador de contenido"/>
          <p:cNvGraphicFramePr>
            <a:graphicFrameLocks/>
          </p:cNvGraphicFramePr>
          <p:nvPr>
            <p:extLst/>
          </p:nvPr>
        </p:nvGraphicFramePr>
        <p:xfrm>
          <a:off x="8332424" y="3281720"/>
          <a:ext cx="2894621" cy="493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4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3544">
                <a:tc>
                  <a:txBody>
                    <a:bodyPr/>
                    <a:lstStyle/>
                    <a:p>
                      <a:pPr marL="0" lvl="0" indent="0">
                        <a:buFont typeface="Symbol"/>
                        <a:buNone/>
                      </a:pPr>
                      <a:r>
                        <a:rPr lang="es-ES" sz="3200" b="1" dirty="0" smtClean="0">
                          <a:ea typeface="Times New Roman"/>
                        </a:rPr>
                        <a:t>+ Impuestos</a:t>
                      </a:r>
                      <a:endParaRPr lang="es-BO" sz="3200" dirty="0"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Igual que 6"/>
          <p:cNvSpPr/>
          <p:nvPr/>
        </p:nvSpPr>
        <p:spPr>
          <a:xfrm>
            <a:off x="7670042" y="2582380"/>
            <a:ext cx="608057" cy="594769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8" name="Explosión 1 7"/>
          <p:cNvSpPr/>
          <p:nvPr/>
        </p:nvSpPr>
        <p:spPr>
          <a:xfrm>
            <a:off x="150125" y="1504397"/>
            <a:ext cx="601324" cy="57679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3" name="Flecha izquierda 12"/>
          <p:cNvSpPr/>
          <p:nvPr/>
        </p:nvSpPr>
        <p:spPr>
          <a:xfrm>
            <a:off x="3903259" y="2729060"/>
            <a:ext cx="464024" cy="34169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66268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ADITIONAL COLLECT</a:t>
            </a: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		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/>
          </p:nvPr>
        </p:nvGraphicFramePr>
        <p:xfrm>
          <a:off x="810674" y="1504397"/>
          <a:ext cx="296496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Times New Roman"/>
                        </a:rPr>
                        <a:t>TKT</a:t>
                      </a:r>
                      <a:r>
                        <a:rPr lang="es-ES" sz="2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Times New Roman"/>
                        </a:rPr>
                        <a:t> ORIGINAL</a:t>
                      </a:r>
                      <a:endParaRPr lang="es-BO" sz="2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354397"/>
              </p:ext>
            </p:extLst>
          </p:nvPr>
        </p:nvGraphicFramePr>
        <p:xfrm>
          <a:off x="4589417" y="1500335"/>
          <a:ext cx="296496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Times New Roman"/>
                        </a:rPr>
                        <a:t>TKT</a:t>
                      </a:r>
                      <a:r>
                        <a:rPr lang="es-ES" sz="2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Times New Roman"/>
                        </a:rPr>
                        <a:t> NUEVO</a:t>
                      </a:r>
                      <a:endParaRPr lang="es-BO" sz="2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3 Marcador de contenido"/>
          <p:cNvGraphicFramePr>
            <a:graphicFrameLocks/>
          </p:cNvGraphicFramePr>
          <p:nvPr>
            <p:extLst/>
          </p:nvPr>
        </p:nvGraphicFramePr>
        <p:xfrm>
          <a:off x="1385963" y="3500780"/>
          <a:ext cx="296496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s-ES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Times New Roman"/>
                        </a:rPr>
                        <a:t>DIF. TOTAL</a:t>
                      </a:r>
                      <a:endParaRPr lang="es-BO" sz="32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3 Marcador de contenido"/>
          <p:cNvGraphicFramePr>
            <a:graphicFrameLocks/>
          </p:cNvGraphicFramePr>
          <p:nvPr>
            <p:extLst/>
          </p:nvPr>
        </p:nvGraphicFramePr>
        <p:xfrm>
          <a:off x="8297255" y="1500335"/>
          <a:ext cx="296496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rgbClr val="FF0000"/>
                          </a:solidFill>
                          <a:ea typeface="Times New Roman"/>
                        </a:rPr>
                        <a:t>DIFERENCIA</a:t>
                      </a:r>
                      <a:endParaRPr lang="es-BO" sz="2800" dirty="0" smtClean="0">
                        <a:solidFill>
                          <a:srgbClr val="FF0000"/>
                        </a:solidFill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Igual que 12"/>
          <p:cNvSpPr/>
          <p:nvPr/>
        </p:nvSpPr>
        <p:spPr>
          <a:xfrm>
            <a:off x="7670042" y="1422318"/>
            <a:ext cx="608057" cy="594769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2" name="Cheurón 1"/>
          <p:cNvSpPr/>
          <p:nvPr/>
        </p:nvSpPr>
        <p:spPr>
          <a:xfrm>
            <a:off x="4925485" y="3084395"/>
            <a:ext cx="1146412" cy="158314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14" name="Anillo 13"/>
          <p:cNvSpPr/>
          <p:nvPr/>
        </p:nvSpPr>
        <p:spPr>
          <a:xfrm>
            <a:off x="7421255" y="3171415"/>
            <a:ext cx="876000" cy="1310185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3" name="Flecha izquierda 2"/>
          <p:cNvSpPr/>
          <p:nvPr/>
        </p:nvSpPr>
        <p:spPr>
          <a:xfrm>
            <a:off x="3775634" y="1500336"/>
            <a:ext cx="575289" cy="4267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73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VALOR RESIDUAL</a:t>
            </a: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	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/>
          </p:nvPr>
        </p:nvGraphicFramePr>
        <p:xfrm>
          <a:off x="810674" y="1504397"/>
          <a:ext cx="296496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Times New Roman"/>
                        </a:rPr>
                        <a:t>TKT</a:t>
                      </a:r>
                      <a:r>
                        <a:rPr lang="es-ES" sz="2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Times New Roman"/>
                        </a:rPr>
                        <a:t> ORIGINAL</a:t>
                      </a:r>
                      <a:endParaRPr lang="es-BO" sz="2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3 Marcador de contenido"/>
          <p:cNvGraphicFramePr>
            <a:graphicFrameLocks/>
          </p:cNvGraphicFramePr>
          <p:nvPr>
            <p:extLst/>
          </p:nvPr>
        </p:nvGraphicFramePr>
        <p:xfrm>
          <a:off x="4557500" y="1494749"/>
          <a:ext cx="296496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Times New Roman"/>
                        </a:rPr>
                        <a:t>TKT</a:t>
                      </a:r>
                      <a:r>
                        <a:rPr lang="es-ES" sz="2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Times New Roman"/>
                        </a:rPr>
                        <a:t> NUEVO</a:t>
                      </a:r>
                      <a:endParaRPr lang="es-BO" sz="2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3 Marcador de contenido"/>
          <p:cNvGraphicFramePr>
            <a:graphicFrameLocks/>
          </p:cNvGraphicFramePr>
          <p:nvPr>
            <p:extLst/>
          </p:nvPr>
        </p:nvGraphicFramePr>
        <p:xfrm>
          <a:off x="1385963" y="3500780"/>
          <a:ext cx="296496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s-ES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Times New Roman"/>
                        </a:rPr>
                        <a:t>DIF. TOTAL</a:t>
                      </a:r>
                      <a:endParaRPr lang="es-BO" sz="32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3 Marcador de contenido"/>
          <p:cNvGraphicFramePr>
            <a:graphicFrameLocks/>
          </p:cNvGraphicFramePr>
          <p:nvPr>
            <p:extLst/>
          </p:nvPr>
        </p:nvGraphicFramePr>
        <p:xfrm>
          <a:off x="8297255" y="1500335"/>
          <a:ext cx="296496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rgbClr val="FF0000"/>
                          </a:solidFill>
                          <a:ea typeface="Times New Roman"/>
                        </a:rPr>
                        <a:t>DIFERENCIA</a:t>
                      </a:r>
                      <a:endParaRPr lang="es-BO" sz="2800" dirty="0" smtClean="0">
                        <a:solidFill>
                          <a:srgbClr val="FF0000"/>
                        </a:solidFill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Igual que 12"/>
          <p:cNvSpPr/>
          <p:nvPr/>
        </p:nvSpPr>
        <p:spPr>
          <a:xfrm>
            <a:off x="7670042" y="1422318"/>
            <a:ext cx="608057" cy="594769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2" name="Cheurón 1"/>
          <p:cNvSpPr/>
          <p:nvPr/>
        </p:nvSpPr>
        <p:spPr>
          <a:xfrm rot="10800000">
            <a:off x="5239386" y="3084395"/>
            <a:ext cx="1146412" cy="158314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14" name="Anillo 13"/>
          <p:cNvSpPr/>
          <p:nvPr/>
        </p:nvSpPr>
        <p:spPr>
          <a:xfrm>
            <a:off x="7421255" y="3171415"/>
            <a:ext cx="876000" cy="1310185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3" name="Flecha izquierda 2"/>
          <p:cNvSpPr/>
          <p:nvPr/>
        </p:nvSpPr>
        <p:spPr>
          <a:xfrm>
            <a:off x="3878922" y="1493478"/>
            <a:ext cx="575289" cy="3897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0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PENALIDADES			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05950" y="1193235"/>
            <a:ext cx="853908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500" dirty="0" smtClean="0"/>
              <a:t>Cargo cobrado por la aerolínea.</a:t>
            </a:r>
          </a:p>
          <a:p>
            <a:endParaRPr lang="es-BO" dirty="0"/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250177"/>
              </p:ext>
            </p:extLst>
          </p:nvPr>
        </p:nvGraphicFramePr>
        <p:xfrm>
          <a:off x="950159" y="2678890"/>
          <a:ext cx="2964960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s-ES" sz="32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Times New Roman"/>
                        </a:rPr>
                        <a:t>Before</a:t>
                      </a:r>
                      <a:r>
                        <a:rPr lang="es-ES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Times New Roman"/>
                        </a:rPr>
                        <a:t> Flight </a:t>
                      </a:r>
                      <a:r>
                        <a:rPr lang="es-ES" sz="32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Times New Roman"/>
                        </a:rPr>
                        <a:t>Departure</a:t>
                      </a:r>
                      <a:endParaRPr lang="es-BO" sz="32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027020"/>
              </p:ext>
            </p:extLst>
          </p:nvPr>
        </p:nvGraphicFramePr>
        <p:xfrm>
          <a:off x="6880079" y="2678890"/>
          <a:ext cx="2964960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s-ES" sz="32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Times New Roman"/>
                        </a:rPr>
                        <a:t>After</a:t>
                      </a:r>
                      <a:r>
                        <a:rPr lang="es-ES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Times New Roman"/>
                        </a:rPr>
                        <a:t> Flight </a:t>
                      </a:r>
                      <a:r>
                        <a:rPr lang="es-ES" sz="32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Times New Roman"/>
                        </a:rPr>
                        <a:t>Departure</a:t>
                      </a:r>
                      <a:endParaRPr lang="es-BO" sz="32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3 Marcador de contenido"/>
          <p:cNvGraphicFramePr>
            <a:graphicFrameLocks/>
          </p:cNvGraphicFramePr>
          <p:nvPr>
            <p:extLst/>
          </p:nvPr>
        </p:nvGraphicFramePr>
        <p:xfrm>
          <a:off x="3915119" y="4540455"/>
          <a:ext cx="296496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s-ES" sz="32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Times New Roman"/>
                        </a:rPr>
                        <a:t>Anytime</a:t>
                      </a:r>
                      <a:endParaRPr lang="es-BO" sz="32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0377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"/>
          <p:cNvSpPr/>
          <p:nvPr/>
        </p:nvSpPr>
        <p:spPr>
          <a:xfrm>
            <a:off x="2912676" y="142852"/>
            <a:ext cx="6211531" cy="523220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s-ES" sz="2800" b="1" dirty="0" smtClean="0">
                <a:solidFill>
                  <a:prstClr val="white"/>
                </a:solidFill>
              </a:rPr>
              <a:t>Presentación Personal</a:t>
            </a:r>
          </a:p>
        </p:txBody>
      </p:sp>
      <p:sp>
        <p:nvSpPr>
          <p:cNvPr id="36" name="3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A53815-E92B-43AD-8412-138F5D30411C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4967" y="1078173"/>
            <a:ext cx="863903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BO" sz="2600" b="1" dirty="0" smtClean="0">
                <a:solidFill>
                  <a:schemeClr val="bg1"/>
                </a:solidFill>
              </a:rPr>
              <a:t>Nombre</a:t>
            </a:r>
          </a:p>
          <a:p>
            <a:endParaRPr lang="es-BO" sz="26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BO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Cargo </a:t>
            </a:r>
          </a:p>
          <a:p>
            <a:endParaRPr lang="es-BO" sz="2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BO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Experiencia Laboral</a:t>
            </a:r>
          </a:p>
          <a:p>
            <a:endParaRPr lang="es-BO" sz="2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BO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Qué sistemas utilizas para desempañar tus funciones?</a:t>
            </a:r>
          </a:p>
          <a:p>
            <a:endParaRPr lang="es-BO" sz="2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BO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Cuáles son tus expectativas sobre el curso?</a:t>
            </a:r>
            <a:r>
              <a:rPr lang="es-BO" dirty="0">
                <a:latin typeface="Century Gothic" panose="020B0502020202020204" pitchFamily="34" charset="0"/>
              </a:rPr>
              <a:t/>
            </a:r>
            <a:br>
              <a:rPr lang="es-BO" dirty="0">
                <a:latin typeface="Century Gothic" panose="020B0502020202020204" pitchFamily="34" charset="0"/>
              </a:rPr>
            </a:br>
            <a:r>
              <a:rPr lang="es-BO" dirty="0">
                <a:latin typeface="Century Gothic" panose="020B0502020202020204" pitchFamily="34" charset="0"/>
              </a:rPr>
              <a:t>	</a:t>
            </a:r>
            <a:endParaRPr lang="es-B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127792"/>
      </p:ext>
    </p:extLst>
  </p:cSld>
  <p:clrMapOvr>
    <a:masterClrMapping/>
  </p:clrMapOvr>
  <p:transition advTm="25889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AMADEUS TICKET CHANGER - ATC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4024" y="1337481"/>
            <a:ext cx="103692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>
                <a:latin typeface="Calibri" pitchFamily="34" charset="0"/>
                <a:cs typeface="Calibri" pitchFamily="34" charset="0"/>
              </a:rPr>
              <a:t>Funcionalidad del sistema que permite volver a calcular automáticamente y preparar documentos para reemisiones voluntarias según el estándar IATA de la industria.</a:t>
            </a:r>
          </a:p>
          <a:p>
            <a:endParaRPr lang="es-ES" sz="3000" dirty="0">
              <a:latin typeface="Calibri" pitchFamily="34" charset="0"/>
              <a:cs typeface="Calibri" pitchFamily="34" charset="0"/>
            </a:endParaRPr>
          </a:p>
          <a:p>
            <a:r>
              <a:rPr lang="es-ES" sz="3000" dirty="0" smtClean="0">
                <a:latin typeface="Calibri" pitchFamily="34" charset="0"/>
                <a:cs typeface="Calibri" pitchFamily="34" charset="0"/>
              </a:rPr>
              <a:t>Todas las tarifas que tengan información en la categoría “</a:t>
            </a:r>
            <a:r>
              <a:rPr lang="es-ES" sz="3000" dirty="0" err="1" smtClean="0">
                <a:latin typeface="Calibri" pitchFamily="34" charset="0"/>
                <a:cs typeface="Calibri" pitchFamily="34" charset="0"/>
              </a:rPr>
              <a:t>Voluntary</a:t>
            </a:r>
            <a:r>
              <a:rPr lang="es-E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3000" dirty="0" err="1" smtClean="0">
                <a:latin typeface="Calibri" pitchFamily="34" charset="0"/>
                <a:cs typeface="Calibri" pitchFamily="34" charset="0"/>
              </a:rPr>
              <a:t>Changes</a:t>
            </a:r>
            <a:r>
              <a:rPr lang="es-ES" sz="3000" dirty="0" smtClean="0">
                <a:latin typeface="Calibri" pitchFamily="34" charset="0"/>
                <a:cs typeface="Calibri" pitchFamily="34" charset="0"/>
              </a:rPr>
              <a:t>” cumplen con los requisitos para ATC.</a:t>
            </a:r>
          </a:p>
          <a:p>
            <a:endParaRPr lang="es-ES" sz="3000" dirty="0">
              <a:latin typeface="Calibri" pitchFamily="34" charset="0"/>
              <a:cs typeface="Calibri" pitchFamily="34" charset="0"/>
            </a:endParaRPr>
          </a:p>
          <a:p>
            <a:r>
              <a:rPr lang="es-ES" sz="3000" dirty="0" smtClean="0">
                <a:latin typeface="Calibri" pitchFamily="34" charset="0"/>
                <a:cs typeface="Calibri" pitchFamily="34" charset="0"/>
              </a:rPr>
              <a:t>No aplica a grupos.</a:t>
            </a:r>
            <a:endParaRPr lang="es-ES" sz="3000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70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 EMISIÓN - ATC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78709" y="1397726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FXF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45302" y="1489167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Recotización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del Itinerario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74353" y="2360032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FXQ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40946" y="2451473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Recotización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del Itinerario - </a:t>
            </a:r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Confirmado</a:t>
            </a:r>
            <a:endParaRPr lang="es-E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969997" y="3727291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FXE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736590" y="3818732"/>
            <a:ext cx="4648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Recotización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del Itinerario – Tarifa más Baja Disponible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978708" y="4834535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FXO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8387168" y="2376961"/>
            <a:ext cx="1519414" cy="549133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7030A0"/>
                </a:solidFill>
              </a:rPr>
              <a:t>TST</a:t>
            </a:r>
            <a:endParaRPr lang="es-ES" sz="2500" b="1" dirty="0">
              <a:solidFill>
                <a:srgbClr val="7030A0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7837030" y="1340144"/>
            <a:ext cx="2619691" cy="549133"/>
          </a:xfrm>
          <a:prstGeom prst="round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92D050"/>
                </a:solidFill>
              </a:rPr>
              <a:t>INFORMATIVO</a:t>
            </a:r>
            <a:endParaRPr lang="es-ES" sz="2500" b="1" dirty="0">
              <a:solidFill>
                <a:srgbClr val="92D050"/>
              </a:solidFill>
            </a:endParaRPr>
          </a:p>
        </p:txBody>
      </p:sp>
      <p:cxnSp>
        <p:nvCxnSpPr>
          <p:cNvPr id="3" name="2 Conector recto de flecha"/>
          <p:cNvCxnSpPr>
            <a:stCxn id="5" idx="2"/>
            <a:endCxn id="7" idx="0"/>
          </p:cNvCxnSpPr>
          <p:nvPr/>
        </p:nvCxnSpPr>
        <p:spPr>
          <a:xfrm flipH="1">
            <a:off x="1569216" y="1946366"/>
            <a:ext cx="4356" cy="41366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4939435" y="1889277"/>
            <a:ext cx="0" cy="56219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>
            <a:off x="9146875" y="1889277"/>
            <a:ext cx="4356" cy="41366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8387168" y="4834535"/>
            <a:ext cx="1519414" cy="549133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7030A0"/>
                </a:solidFill>
              </a:rPr>
              <a:t>TST</a:t>
            </a:r>
            <a:endParaRPr lang="es-ES" sz="2500" b="1" dirty="0">
              <a:solidFill>
                <a:srgbClr val="7030A0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7845740" y="3604413"/>
            <a:ext cx="2619691" cy="549133"/>
          </a:xfrm>
          <a:prstGeom prst="round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92D050"/>
                </a:solidFill>
              </a:rPr>
              <a:t>INFORMATIVO</a:t>
            </a:r>
            <a:endParaRPr lang="es-ES" sz="2500" b="1" dirty="0">
              <a:solidFill>
                <a:srgbClr val="92D050"/>
              </a:solidFill>
            </a:endParaRPr>
          </a:p>
        </p:txBody>
      </p:sp>
      <p:cxnSp>
        <p:nvCxnSpPr>
          <p:cNvPr id="25" name="24 Conector recto de flecha"/>
          <p:cNvCxnSpPr>
            <a:endCxn id="23" idx="0"/>
          </p:cNvCxnSpPr>
          <p:nvPr/>
        </p:nvCxnSpPr>
        <p:spPr>
          <a:xfrm flipH="1">
            <a:off x="9146875" y="4153546"/>
            <a:ext cx="8711" cy="68098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758360" y="4754912"/>
            <a:ext cx="4648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Recotización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del Itinerario – Tarifa más Baja Disponible - </a:t>
            </a:r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Confirmado</a:t>
            </a:r>
            <a:endParaRPr lang="es-E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 de flecha"/>
          <p:cNvCxnSpPr/>
          <p:nvPr/>
        </p:nvCxnSpPr>
        <p:spPr>
          <a:xfrm flipH="1">
            <a:off x="1573572" y="4360379"/>
            <a:ext cx="4356" cy="41366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1025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Electronic Miscellaneous Document  -  EMD</a:t>
            </a: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		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05950" y="1466190"/>
            <a:ext cx="853908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500" dirty="0" smtClean="0"/>
              <a:t>Documento para el cobro de cargos varios como ser:</a:t>
            </a:r>
          </a:p>
          <a:p>
            <a:endParaRPr lang="es-BO" sz="3500" dirty="0"/>
          </a:p>
          <a:p>
            <a:pPr marL="457200" indent="-457200">
              <a:buFontTx/>
              <a:buChar char="-"/>
            </a:pPr>
            <a:r>
              <a:rPr lang="es-BO" sz="3500" dirty="0" smtClean="0"/>
              <a:t>Penalidades</a:t>
            </a:r>
          </a:p>
          <a:p>
            <a:pPr marL="457200" indent="-457200">
              <a:buFontTx/>
              <a:buChar char="-"/>
            </a:pPr>
            <a:r>
              <a:rPr lang="es-BO" sz="3500" dirty="0" smtClean="0"/>
              <a:t>Servicios especiales</a:t>
            </a:r>
          </a:p>
          <a:p>
            <a:pPr marL="457200" indent="-457200">
              <a:buFontTx/>
              <a:buChar char="-"/>
            </a:pPr>
            <a:r>
              <a:rPr lang="es-BO" sz="3500" dirty="0" smtClean="0"/>
              <a:t>Asignación de asientos</a:t>
            </a:r>
          </a:p>
          <a:p>
            <a:pPr marL="457200" indent="-457200">
              <a:buFontTx/>
              <a:buChar char="-"/>
            </a:pPr>
            <a:r>
              <a:rPr lang="es-BO" sz="3500" dirty="0" smtClean="0"/>
              <a:t>Excesos de equipaje</a:t>
            </a:r>
          </a:p>
          <a:p>
            <a:pPr marL="457200" indent="-457200">
              <a:buFontTx/>
              <a:buChar char="-"/>
            </a:pPr>
            <a:r>
              <a:rPr lang="es-BO" sz="3500" dirty="0" smtClean="0"/>
              <a:t>Otros</a:t>
            </a:r>
          </a:p>
          <a:p>
            <a:endParaRPr lang="es-B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592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EMD-S				                    STAND ALONE   </a:t>
            </a: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		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16 Rectángulo redondeado"/>
          <p:cNvSpPr/>
          <p:nvPr/>
        </p:nvSpPr>
        <p:spPr>
          <a:xfrm>
            <a:off x="9096972" y="2437683"/>
            <a:ext cx="2619691" cy="926970"/>
          </a:xfrm>
          <a:prstGeom prst="round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STANDALONE</a:t>
            </a:r>
          </a:p>
          <a:p>
            <a:pPr algn="ctr"/>
            <a:r>
              <a:rPr lang="es-E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(SVC)</a:t>
            </a:r>
            <a:endParaRPr lang="es-ES" sz="2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7694" y="1193235"/>
            <a:ext cx="1155585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s-BO" sz="2700" dirty="0" smtClean="0"/>
              <a:t>Se emite para Valores residuales o cargos que no están relacionados a un cupón del E-TKT.</a:t>
            </a:r>
          </a:p>
          <a:p>
            <a:endParaRPr lang="es-BO" sz="2700" dirty="0" smtClean="0"/>
          </a:p>
          <a:p>
            <a:pPr marL="457200" indent="-457200">
              <a:buFontTx/>
              <a:buChar char="-"/>
            </a:pPr>
            <a:r>
              <a:rPr lang="es-BO" sz="2700" dirty="0" smtClean="0"/>
              <a:t>Puede constar de 1 o varios cupones de valor.</a:t>
            </a:r>
          </a:p>
          <a:p>
            <a:endParaRPr lang="es-BO" sz="2700" dirty="0" smtClean="0"/>
          </a:p>
          <a:p>
            <a:pPr marL="457200" indent="-457200">
              <a:buFontTx/>
              <a:buChar char="-"/>
            </a:pPr>
            <a:r>
              <a:rPr lang="es-BO" sz="2700" dirty="0" smtClean="0"/>
              <a:t>Puede contener referencia a un E-TKT.</a:t>
            </a:r>
          </a:p>
          <a:p>
            <a:endParaRPr lang="es-BO" sz="2700" dirty="0" smtClean="0"/>
          </a:p>
          <a:p>
            <a:pPr marL="457200" indent="-457200">
              <a:buFontTx/>
              <a:buChar char="-"/>
            </a:pPr>
            <a:r>
              <a:rPr lang="es-BO" sz="2700" dirty="0" smtClean="0"/>
              <a:t>Puede utilizarse en el momento de la emisión o por etapas.</a:t>
            </a:r>
          </a:p>
          <a:p>
            <a:endParaRPr lang="es-BO" sz="2700" dirty="0" smtClean="0"/>
          </a:p>
          <a:p>
            <a:pPr marL="457200" indent="-457200">
              <a:buFontTx/>
              <a:buChar char="-"/>
            </a:pPr>
            <a:r>
              <a:rPr lang="es-BO" sz="2700" dirty="0" smtClean="0"/>
              <a:t>Una vez emitido no tendrá interacción con el sistema de reservas o DCS.</a:t>
            </a:r>
          </a:p>
          <a:p>
            <a:endParaRPr lang="es-B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EMD-A				                    ASSOCIATED</a:t>
            </a: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		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17694" y="1193235"/>
            <a:ext cx="1155585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s-BO" sz="2700" dirty="0" smtClean="0"/>
              <a:t>Se emite para el cobro de cargos  y excesos de equipaje que están asociados a un cupón del E-TKT. </a:t>
            </a:r>
          </a:p>
          <a:p>
            <a:endParaRPr lang="es-BO" sz="2700" dirty="0" smtClean="0"/>
          </a:p>
          <a:p>
            <a:pPr marL="457200" indent="-457200">
              <a:buFontTx/>
              <a:buChar char="-"/>
            </a:pPr>
            <a:r>
              <a:rPr lang="es-BO" sz="2700" dirty="0" smtClean="0"/>
              <a:t>Se considera usado al mismo tiempo que el cupón del TKT.</a:t>
            </a:r>
          </a:p>
          <a:p>
            <a:endParaRPr lang="es-BO" sz="2700" dirty="0" smtClean="0"/>
          </a:p>
          <a:p>
            <a:pPr marL="457200" indent="-457200">
              <a:buFontTx/>
              <a:buChar char="-"/>
            </a:pPr>
            <a:r>
              <a:rPr lang="es-BO" sz="2700" dirty="0" smtClean="0"/>
              <a:t>Consta de 1 o varios cupones que están directamente asociados a cupones individuales de vuelo.</a:t>
            </a:r>
          </a:p>
          <a:p>
            <a:endParaRPr lang="es-BO" sz="2700" dirty="0" smtClean="0"/>
          </a:p>
          <a:p>
            <a:pPr marL="457200" indent="-457200">
              <a:buFontTx/>
              <a:buChar char="-"/>
            </a:pPr>
            <a:r>
              <a:rPr lang="es-BO" sz="2700" dirty="0" smtClean="0"/>
              <a:t>La Aerolínea y la ruta del EMD-A deben coincidir con los cupones del boleto.</a:t>
            </a:r>
          </a:p>
          <a:p>
            <a:pPr marL="457200" indent="-457200">
              <a:buFontTx/>
              <a:buChar char="-"/>
            </a:pPr>
            <a:endParaRPr lang="es-BO" sz="2700" dirty="0" smtClean="0"/>
          </a:p>
          <a:p>
            <a:endParaRPr lang="es-B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07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EMD-A				                    ASSOCIATED</a:t>
            </a: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		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3 Rectángulo redondeado"/>
          <p:cNvSpPr/>
          <p:nvPr/>
        </p:nvSpPr>
        <p:spPr>
          <a:xfrm>
            <a:off x="4265649" y="4838567"/>
            <a:ext cx="2619691" cy="926970"/>
          </a:xfrm>
          <a:prstGeom prst="round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ASSOCIATED</a:t>
            </a:r>
          </a:p>
          <a:p>
            <a:pPr algn="ctr"/>
            <a:r>
              <a:rPr lang="es-E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(SSR)</a:t>
            </a:r>
            <a:endParaRPr lang="es-ES" sz="2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17694" y="1193235"/>
            <a:ext cx="11555857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s-BO" sz="2700" dirty="0" smtClean="0"/>
              <a:t>Puede asociarse y desasociarse manual o automáticamente del boleto.</a:t>
            </a:r>
          </a:p>
          <a:p>
            <a:endParaRPr lang="es-BO" sz="2700" dirty="0" smtClean="0"/>
          </a:p>
          <a:p>
            <a:pPr marL="457200" indent="-457200">
              <a:buFontTx/>
              <a:buChar char="-"/>
            </a:pPr>
            <a:r>
              <a:rPr lang="es-BO" sz="2700" dirty="0" smtClean="0"/>
              <a:t>El uso final dependerá del cupón del boleto al que esté asociado.</a:t>
            </a:r>
          </a:p>
          <a:p>
            <a:endParaRPr lang="es-BO" sz="2700" dirty="0" smtClean="0"/>
          </a:p>
          <a:p>
            <a:pPr marL="457200" indent="-457200">
              <a:buFontTx/>
              <a:buChar char="-"/>
            </a:pPr>
            <a:r>
              <a:rPr lang="es-BO" sz="2700" dirty="0" smtClean="0"/>
              <a:t>Requiere de un elemento de solicitud de servicio.</a:t>
            </a:r>
          </a:p>
          <a:p>
            <a:pPr marL="457200" indent="-457200">
              <a:buFontTx/>
              <a:buChar char="-"/>
            </a:pPr>
            <a:endParaRPr lang="es-BO" sz="2700" dirty="0" smtClean="0"/>
          </a:p>
          <a:p>
            <a:pPr marL="457200" indent="-457200">
              <a:buFontTx/>
              <a:buChar char="-"/>
            </a:pPr>
            <a:endParaRPr lang="es-BO" sz="2700" dirty="0" smtClean="0"/>
          </a:p>
          <a:p>
            <a:endParaRPr lang="es-B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0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TSM - Creación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17695" y="1984806"/>
            <a:ext cx="1083632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700" dirty="0"/>
              <a:t> </a:t>
            </a:r>
            <a:r>
              <a:rPr lang="es-BO" sz="3200" dirty="0" smtClean="0"/>
              <a:t>Documento de cargos varios almacenado</a:t>
            </a:r>
          </a:p>
          <a:p>
            <a:r>
              <a:rPr lang="es-BO" sz="3200" dirty="0" smtClean="0"/>
              <a:t> transitoriamente, es un registro que contiene toda la</a:t>
            </a:r>
          </a:p>
          <a:p>
            <a:r>
              <a:rPr lang="es-BO" sz="3200" dirty="0" smtClean="0"/>
              <a:t> información del documento de cargos varios o la</a:t>
            </a:r>
          </a:p>
          <a:p>
            <a:r>
              <a:rPr lang="es-BO" sz="3200" dirty="0" smtClean="0"/>
              <a:t> información de la solicitud de servicio o asiento con cargo asociada a un PNR.</a:t>
            </a:r>
          </a:p>
          <a:p>
            <a:pPr marL="457200" indent="-457200">
              <a:buFontTx/>
              <a:buChar char="-"/>
            </a:pPr>
            <a:endParaRPr lang="es-BO" sz="2700" dirty="0" smtClean="0"/>
          </a:p>
          <a:p>
            <a:pPr marL="457200" indent="-457200">
              <a:buFontTx/>
              <a:buChar char="-"/>
            </a:pPr>
            <a:endParaRPr lang="es-BO" sz="2700" dirty="0" smtClean="0"/>
          </a:p>
          <a:p>
            <a:endParaRPr lang="es-B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05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EMD - Emisión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1188720" y="1763484"/>
            <a:ext cx="1473034" cy="745075"/>
          </a:xfrm>
          <a:prstGeom prst="round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TQM</a:t>
            </a:r>
            <a:endParaRPr lang="es-ES" sz="2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8" name="17 Conector recto de flecha"/>
          <p:cNvCxnSpPr>
            <a:stCxn id="17" idx="3"/>
          </p:cNvCxnSpPr>
          <p:nvPr/>
        </p:nvCxnSpPr>
        <p:spPr>
          <a:xfrm>
            <a:off x="2661754" y="2136022"/>
            <a:ext cx="2419697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5171478" y="1861454"/>
            <a:ext cx="1895528" cy="549133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7030A0"/>
                </a:solidFill>
              </a:rPr>
              <a:t>TSM</a:t>
            </a:r>
            <a:endParaRPr lang="es-ES" sz="2500" b="1" dirty="0">
              <a:solidFill>
                <a:srgbClr val="7030A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7208443" y="1861454"/>
            <a:ext cx="4648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Transitional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Stored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Miscellaneous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Document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1188720" y="3039289"/>
            <a:ext cx="2244240" cy="745075"/>
          </a:xfrm>
          <a:prstGeom prst="round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TMI/FP-CASH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193717" y="4327658"/>
            <a:ext cx="1473034" cy="745075"/>
          </a:xfrm>
          <a:prstGeom prst="round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TTM</a:t>
            </a:r>
            <a:endParaRPr lang="es-ES" sz="2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1188720" y="5472836"/>
            <a:ext cx="1473034" cy="745075"/>
          </a:xfrm>
          <a:prstGeom prst="round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EWD</a:t>
            </a:r>
            <a:endParaRPr lang="es-ES" sz="2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871602" y="5645318"/>
            <a:ext cx="46482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 smtClean="0">
                <a:latin typeface="Calibri" pitchFamily="34" charset="0"/>
                <a:cs typeface="Calibri" pitchFamily="34" charset="0"/>
              </a:rPr>
              <a:t>Visualización</a:t>
            </a:r>
            <a:endParaRPr lang="es-ES" sz="23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3795104" y="4500140"/>
            <a:ext cx="46482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 smtClean="0">
                <a:latin typeface="Calibri" pitchFamily="34" charset="0"/>
                <a:cs typeface="Calibri" pitchFamily="34" charset="0"/>
              </a:rPr>
              <a:t>Emisión</a:t>
            </a:r>
            <a:endParaRPr lang="es-ES" sz="23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284916" y="3211771"/>
            <a:ext cx="36686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 smtClean="0">
                <a:latin typeface="Calibri" pitchFamily="34" charset="0"/>
                <a:cs typeface="Calibri" pitchFamily="34" charset="0"/>
              </a:rPr>
              <a:t>Forma de Pago</a:t>
            </a:r>
            <a:endParaRPr lang="es-ES" sz="2300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01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BO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Multilateral </a:t>
            </a:r>
            <a:r>
              <a:rPr lang="es-BO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Interline</a:t>
            </a:r>
            <a:r>
              <a:rPr lang="es-BO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BO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Traffic</a:t>
            </a:r>
            <a:r>
              <a:rPr lang="es-BO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BO" sz="3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Agreement</a:t>
            </a: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“MITA”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93307" y="1970329"/>
            <a:ext cx="955540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err="1" smtClean="0"/>
              <a:t>Es</a:t>
            </a:r>
            <a:r>
              <a:rPr lang="en-US" sz="2600" b="1" dirty="0" smtClean="0"/>
              <a:t> un </a:t>
            </a:r>
            <a:r>
              <a:rPr lang="en-US" sz="2600" b="1" dirty="0" err="1" smtClean="0"/>
              <a:t>acuerdo</a:t>
            </a:r>
            <a:r>
              <a:rPr lang="en-US" sz="2600" b="1" dirty="0" smtClean="0"/>
              <a:t> entre </a:t>
            </a:r>
            <a:r>
              <a:rPr lang="en-US" sz="2600" b="1" dirty="0" err="1" smtClean="0"/>
              <a:t>aerolíneas</a:t>
            </a:r>
            <a:r>
              <a:rPr lang="en-US" sz="2600" b="1" dirty="0" smtClean="0"/>
              <a:t> para el </a:t>
            </a:r>
            <a:r>
              <a:rPr lang="en-US" sz="2600" b="1" dirty="0" err="1" smtClean="0"/>
              <a:t>transporte</a:t>
            </a:r>
            <a:r>
              <a:rPr lang="en-US" sz="2600" b="1" dirty="0" smtClean="0"/>
              <a:t> de </a:t>
            </a:r>
            <a:r>
              <a:rPr lang="en-US" sz="2600" b="1" dirty="0" err="1" smtClean="0"/>
              <a:t>pasajeros</a:t>
            </a:r>
            <a:r>
              <a:rPr lang="en-US" sz="2600" b="1" dirty="0" smtClean="0"/>
              <a:t> y/o </a:t>
            </a:r>
            <a:r>
              <a:rPr lang="en-US" sz="2600" b="1" dirty="0" err="1" smtClean="0"/>
              <a:t>carga</a:t>
            </a:r>
            <a:r>
              <a:rPr lang="en-US" sz="2600" b="1" dirty="0" smtClean="0"/>
              <a:t>, a lo largo de la </a:t>
            </a:r>
            <a:r>
              <a:rPr lang="en-US" sz="2600" b="1" dirty="0" err="1" smtClean="0"/>
              <a:t>ruta</a:t>
            </a:r>
            <a:r>
              <a:rPr lang="en-US" sz="2600" b="1" dirty="0" smtClean="0"/>
              <a:t> (routing) que </a:t>
            </a:r>
            <a:r>
              <a:rPr lang="en-US" sz="2600" b="1" dirty="0" err="1" smtClean="0"/>
              <a:t>tenga</a:t>
            </a:r>
            <a:r>
              <a:rPr lang="en-US" sz="2600" b="1" dirty="0" smtClean="0"/>
              <a:t> que </a:t>
            </a:r>
            <a:r>
              <a:rPr lang="en-US" sz="2600" b="1" dirty="0" err="1" smtClean="0"/>
              <a:t>realizar</a:t>
            </a:r>
            <a:r>
              <a:rPr lang="en-US" sz="2600" b="1" dirty="0" smtClean="0"/>
              <a:t> el </a:t>
            </a:r>
            <a:r>
              <a:rPr lang="en-US" sz="2600" b="1" dirty="0" err="1" smtClean="0"/>
              <a:t>pasajero</a:t>
            </a:r>
            <a:r>
              <a:rPr lang="en-US" sz="2600" b="1" dirty="0" smtClean="0"/>
              <a:t> o </a:t>
            </a:r>
            <a:r>
              <a:rPr lang="en-US" sz="2600" b="1" dirty="0" err="1" smtClean="0"/>
              <a:t>carga</a:t>
            </a:r>
            <a:r>
              <a:rPr lang="en-US" sz="2600" b="1" dirty="0" smtClean="0"/>
              <a:t> para </a:t>
            </a:r>
            <a:r>
              <a:rPr lang="en-US" sz="2600" b="1" dirty="0" err="1" smtClean="0"/>
              <a:t>llegar</a:t>
            </a:r>
            <a:r>
              <a:rPr lang="en-US" sz="2600" b="1" dirty="0" smtClean="0"/>
              <a:t> al </a:t>
            </a:r>
            <a:r>
              <a:rPr lang="en-US" sz="2600" b="1" dirty="0" err="1" smtClean="0"/>
              <a:t>destino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deseado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utilizando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documentos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estandar</a:t>
            </a:r>
            <a:r>
              <a:rPr lang="en-US" sz="2600" b="1" dirty="0" smtClean="0"/>
              <a:t> para </a:t>
            </a:r>
            <a:r>
              <a:rPr lang="en-US" sz="2600" b="1" dirty="0" err="1" smtClean="0"/>
              <a:t>su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aplicación</a:t>
            </a:r>
            <a:r>
              <a:rPr lang="en-US" sz="2600" b="1" dirty="0" smtClean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17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MITA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09057" y="1523332"/>
            <a:ext cx="95554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BO" sz="3000" b="1" dirty="0" smtClean="0"/>
              <a:t>UNILATERAL:</a:t>
            </a:r>
          </a:p>
          <a:p>
            <a:pPr>
              <a:lnSpc>
                <a:spcPct val="150000"/>
              </a:lnSpc>
            </a:pPr>
            <a:r>
              <a:rPr lang="es-BO" sz="3000" b="1" dirty="0"/>
              <a:t>	</a:t>
            </a:r>
            <a:r>
              <a:rPr lang="es-BO" sz="3000" b="1" dirty="0" smtClean="0"/>
              <a:t>Una aerolínea Marketing y la otra Operador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228720" y="3229369"/>
            <a:ext cx="983257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BO" sz="3000" b="1" dirty="0" smtClean="0"/>
              <a:t>BILATERAL:</a:t>
            </a:r>
          </a:p>
          <a:p>
            <a:pPr>
              <a:lnSpc>
                <a:spcPct val="150000"/>
              </a:lnSpc>
            </a:pPr>
            <a:r>
              <a:rPr lang="es-BO" sz="3000" b="1" dirty="0"/>
              <a:t>	</a:t>
            </a:r>
            <a:r>
              <a:rPr lang="es-BO" sz="3000" b="1" dirty="0" smtClean="0"/>
              <a:t>Ambas aerolíneas funcionan como Marketing 	y Operador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9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"/>
          <p:cNvSpPr/>
          <p:nvPr/>
        </p:nvSpPr>
        <p:spPr>
          <a:xfrm>
            <a:off x="2912676" y="142852"/>
            <a:ext cx="6211531" cy="523220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s-ES" sz="2800" b="1" dirty="0" smtClean="0">
                <a:solidFill>
                  <a:prstClr val="white"/>
                </a:solidFill>
              </a:rPr>
              <a:t>OBJETIVO GENERAL</a:t>
            </a:r>
          </a:p>
        </p:txBody>
      </p:sp>
      <p:sp>
        <p:nvSpPr>
          <p:cNvPr id="36" name="3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A53815-E92B-43AD-8412-138F5D30411C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93308" y="1394419"/>
            <a:ext cx="9555401" cy="4216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BO" sz="2600" b="1" dirty="0" smtClean="0">
                <a:solidFill>
                  <a:schemeClr val="bg1"/>
                </a:solidFill>
              </a:rPr>
              <a:t>Al finalizar la capacitación el personal de Boliviana de Aviación tendrá el conocimiento teórico y práctico, </a:t>
            </a:r>
            <a:r>
              <a:rPr lang="es-BO" sz="2600" b="1" dirty="0" smtClean="0">
                <a:solidFill>
                  <a:schemeClr val="bg1"/>
                </a:solidFill>
              </a:rPr>
              <a:t>necesarios </a:t>
            </a:r>
            <a:r>
              <a:rPr lang="es-BO" sz="2600" b="1" dirty="0" smtClean="0">
                <a:solidFill>
                  <a:schemeClr val="bg1"/>
                </a:solidFill>
              </a:rPr>
              <a:t>para atender requerimientos </a:t>
            </a:r>
            <a:r>
              <a:rPr lang="es-BO" sz="2600" b="1" dirty="0" smtClean="0">
                <a:solidFill>
                  <a:schemeClr val="bg1"/>
                </a:solidFill>
              </a:rPr>
              <a:t>de emisión, </a:t>
            </a:r>
            <a:r>
              <a:rPr lang="es-BO" sz="2600" b="1" dirty="0" smtClean="0">
                <a:solidFill>
                  <a:schemeClr val="bg1"/>
                </a:solidFill>
              </a:rPr>
              <a:t> </a:t>
            </a:r>
            <a:r>
              <a:rPr lang="es-BO" sz="2600" b="1" dirty="0" smtClean="0">
                <a:solidFill>
                  <a:schemeClr val="bg1"/>
                </a:solidFill>
              </a:rPr>
              <a:t>canje de boletos, </a:t>
            </a:r>
            <a:r>
              <a:rPr lang="es-BO" sz="2600" b="1" dirty="0" smtClean="0">
                <a:solidFill>
                  <a:schemeClr val="bg1"/>
                </a:solidFill>
              </a:rPr>
              <a:t>y cobro de cargos mediante documentos estándar de la industria en la plataforma </a:t>
            </a:r>
            <a:r>
              <a:rPr lang="es-BO" sz="2600" b="1" dirty="0" err="1" smtClean="0">
                <a:solidFill>
                  <a:schemeClr val="bg1"/>
                </a:solidFill>
              </a:rPr>
              <a:t>ARDWeb</a:t>
            </a:r>
            <a:r>
              <a:rPr lang="es-BO" sz="2600" b="1" dirty="0" smtClean="0">
                <a:solidFill>
                  <a:schemeClr val="bg1"/>
                </a:solidFill>
              </a:rPr>
              <a:t> </a:t>
            </a:r>
            <a:r>
              <a:rPr lang="es-BO" sz="2600" b="1" dirty="0" smtClean="0">
                <a:solidFill>
                  <a:schemeClr val="bg1"/>
                </a:solidFill>
              </a:rPr>
              <a:t>a fin de dar un mejor servicio a nuestros pasajeros.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613123"/>
      </p:ext>
    </p:extLst>
  </p:cSld>
  <p:clrMapOvr>
    <a:masterClrMapping/>
  </p:clrMapOvr>
  <p:transition advTm="25889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MITA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546555" y="1219501"/>
            <a:ext cx="1373790" cy="1241457"/>
          </a:xfrm>
          <a:prstGeom prst="ellips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CH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178087" y="4830695"/>
            <a:ext cx="1449875" cy="1129655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7030A0"/>
                </a:solidFill>
              </a:rPr>
              <a:t>OB</a:t>
            </a:r>
            <a:endParaRPr lang="es-ES" sz="2500" b="1" dirty="0">
              <a:solidFill>
                <a:srgbClr val="7030A0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8160375" y="4830696"/>
            <a:ext cx="1449875" cy="1129655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5"/>
                </a:solidFill>
              </a:rPr>
              <a:t>OA</a:t>
            </a:r>
            <a:endParaRPr lang="es-ES" sz="2500" b="1" dirty="0">
              <a:solidFill>
                <a:schemeClr val="accent5"/>
              </a:solidFill>
            </a:endParaRPr>
          </a:p>
        </p:txBody>
      </p:sp>
      <p:sp>
        <p:nvSpPr>
          <p:cNvPr id="9" name="15 Elipse"/>
          <p:cNvSpPr/>
          <p:nvPr/>
        </p:nvSpPr>
        <p:spPr>
          <a:xfrm>
            <a:off x="4508512" y="3349079"/>
            <a:ext cx="1449875" cy="1129655"/>
          </a:xfrm>
          <a:prstGeom prst="ellipse">
            <a:avLst/>
          </a:prstGeom>
          <a:ln w="76200"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FF6600"/>
                </a:solidFill>
              </a:rPr>
              <a:t>SPA</a:t>
            </a:r>
            <a:endParaRPr lang="es-ES" sz="2500" b="1" dirty="0">
              <a:solidFill>
                <a:srgbClr val="FF6600"/>
              </a:solidFill>
            </a:endParaRPr>
          </a:p>
        </p:txBody>
      </p:sp>
      <p:sp>
        <p:nvSpPr>
          <p:cNvPr id="18" name="15 Elipse"/>
          <p:cNvSpPr/>
          <p:nvPr/>
        </p:nvSpPr>
        <p:spPr>
          <a:xfrm>
            <a:off x="7253485" y="1244921"/>
            <a:ext cx="1449875" cy="1129655"/>
          </a:xfrm>
          <a:prstGeom prst="ellipse">
            <a:avLst/>
          </a:prstGeom>
          <a:ln w="76200"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FF6600"/>
                </a:solidFill>
              </a:rPr>
              <a:t>MPA</a:t>
            </a:r>
            <a:endParaRPr lang="es-ES" sz="2500" b="1" dirty="0">
              <a:solidFill>
                <a:srgbClr val="FF6600"/>
              </a:solidFill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 flipV="1">
            <a:off x="2309071" y="2260764"/>
            <a:ext cx="2301041" cy="254961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 flipV="1">
            <a:off x="5877107" y="2265680"/>
            <a:ext cx="2372813" cy="264629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2763520" y="4277360"/>
            <a:ext cx="1605280" cy="751840"/>
          </a:xfrm>
          <a:prstGeom prst="straightConnector1">
            <a:avLst/>
          </a:prstGeom>
          <a:ln w="412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 flipV="1">
            <a:off x="6118420" y="4226561"/>
            <a:ext cx="1860002" cy="914399"/>
          </a:xfrm>
          <a:prstGeom prst="straightConnector1">
            <a:avLst/>
          </a:prstGeom>
          <a:ln w="412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V="1">
            <a:off x="5233449" y="2590759"/>
            <a:ext cx="4221" cy="62996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6118420" y="1840229"/>
            <a:ext cx="945093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 CuadroTexto"/>
          <p:cNvSpPr txBox="1"/>
          <p:nvPr/>
        </p:nvSpPr>
        <p:spPr>
          <a:xfrm>
            <a:off x="7690370" y="2825859"/>
            <a:ext cx="2479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Liquidación por cupón utilizado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30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 – </a:t>
            </a:r>
            <a:r>
              <a:rPr lang="es-BO" sz="3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Special</a:t>
            </a: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BO" sz="3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Prorate</a:t>
            </a: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BO" sz="3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Agreement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09057" y="1562661"/>
            <a:ext cx="9555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BO" sz="3000" b="1" dirty="0" smtClean="0"/>
              <a:t>MPA – Multilateral </a:t>
            </a:r>
            <a:r>
              <a:rPr lang="es-BO" sz="3000" b="1" dirty="0" err="1" smtClean="0"/>
              <a:t>Proration</a:t>
            </a:r>
            <a:r>
              <a:rPr lang="es-BO" sz="3000" b="1" dirty="0" smtClean="0"/>
              <a:t> </a:t>
            </a:r>
            <a:r>
              <a:rPr lang="es-BO" sz="3000" b="1" dirty="0" err="1" smtClean="0"/>
              <a:t>Agreement</a:t>
            </a:r>
            <a:r>
              <a:rPr lang="es-BO" sz="30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s-BO" sz="2500" b="1" dirty="0"/>
              <a:t>	</a:t>
            </a:r>
            <a:r>
              <a:rPr lang="es-BO" sz="2500" b="1" dirty="0" smtClean="0"/>
              <a:t>Distribución de ingresos por prorrateo o proporción por 	las millas voladas.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209057" y="3858932"/>
            <a:ext cx="9555401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BO" sz="3000" b="1" dirty="0"/>
              <a:t>S</a:t>
            </a:r>
            <a:r>
              <a:rPr lang="es-BO" sz="3000" b="1" dirty="0" smtClean="0"/>
              <a:t>PA – </a:t>
            </a:r>
            <a:r>
              <a:rPr lang="es-BO" sz="3000" b="1" dirty="0" err="1" smtClean="0"/>
              <a:t>Special</a:t>
            </a:r>
            <a:r>
              <a:rPr lang="es-BO" sz="3000" b="1" dirty="0" smtClean="0"/>
              <a:t> </a:t>
            </a:r>
            <a:r>
              <a:rPr lang="es-BO" sz="3000" b="1" dirty="0" err="1" smtClean="0"/>
              <a:t>Prorate</a:t>
            </a:r>
            <a:r>
              <a:rPr lang="es-BO" sz="3000" b="1" dirty="0" smtClean="0"/>
              <a:t> </a:t>
            </a:r>
            <a:r>
              <a:rPr lang="es-BO" sz="3000" b="1" dirty="0" err="1" smtClean="0"/>
              <a:t>Agreement</a:t>
            </a:r>
            <a:r>
              <a:rPr lang="es-BO" sz="30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s-BO" sz="3000" b="1" dirty="0"/>
              <a:t>	</a:t>
            </a:r>
            <a:r>
              <a:rPr lang="es-BO" sz="2500" b="1" dirty="0" smtClean="0"/>
              <a:t>Distribución especial acordado entre las aerolíneas, 	pudiendo definirse montos fijos o mínimos.</a:t>
            </a:r>
            <a:endParaRPr lang="es-BO" sz="30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436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MITA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546555" y="1219501"/>
            <a:ext cx="1373790" cy="1241457"/>
          </a:xfrm>
          <a:prstGeom prst="ellips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MITA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178087" y="4830695"/>
            <a:ext cx="1449875" cy="1129655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7030A0"/>
                </a:solidFill>
              </a:rPr>
              <a:t>OB</a:t>
            </a:r>
            <a:endParaRPr lang="es-ES" sz="2500" b="1" dirty="0">
              <a:solidFill>
                <a:srgbClr val="7030A0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8160375" y="4830696"/>
            <a:ext cx="1449875" cy="1129655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5"/>
                </a:solidFill>
              </a:rPr>
              <a:t>OA</a:t>
            </a:r>
            <a:endParaRPr lang="es-ES" sz="2500" b="1" dirty="0">
              <a:solidFill>
                <a:schemeClr val="accent5"/>
              </a:solidFill>
            </a:endParaRPr>
          </a:p>
        </p:txBody>
      </p:sp>
      <p:sp>
        <p:nvSpPr>
          <p:cNvPr id="9" name="15 Elipse"/>
          <p:cNvSpPr/>
          <p:nvPr/>
        </p:nvSpPr>
        <p:spPr>
          <a:xfrm>
            <a:off x="4508512" y="3349079"/>
            <a:ext cx="1449875" cy="1129655"/>
          </a:xfrm>
          <a:prstGeom prst="ellipse">
            <a:avLst/>
          </a:prstGeom>
          <a:ln w="76200"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FF6600"/>
                </a:solidFill>
              </a:rPr>
              <a:t>CS</a:t>
            </a:r>
            <a:endParaRPr lang="es-ES" sz="2500" b="1" dirty="0">
              <a:solidFill>
                <a:srgbClr val="FF6600"/>
              </a:solidFill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 flipV="1">
            <a:off x="2309071" y="2260764"/>
            <a:ext cx="2301041" cy="254961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 flipV="1">
            <a:off x="5877107" y="2265680"/>
            <a:ext cx="2372813" cy="264629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2763520" y="4277360"/>
            <a:ext cx="1605280" cy="751840"/>
          </a:xfrm>
          <a:prstGeom prst="straightConnector1">
            <a:avLst/>
          </a:prstGeom>
          <a:ln w="412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 flipV="1">
            <a:off x="6118420" y="4226561"/>
            <a:ext cx="1860002" cy="914399"/>
          </a:xfrm>
          <a:prstGeom prst="straightConnector1">
            <a:avLst/>
          </a:prstGeom>
          <a:ln w="412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V="1">
            <a:off x="5233449" y="2590759"/>
            <a:ext cx="4221" cy="62996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de flecha 2"/>
          <p:cNvCxnSpPr/>
          <p:nvPr/>
        </p:nvCxnSpPr>
        <p:spPr>
          <a:xfrm flipV="1">
            <a:off x="2976880" y="5435600"/>
            <a:ext cx="4866640" cy="20320"/>
          </a:xfrm>
          <a:prstGeom prst="straightConnector1">
            <a:avLst/>
          </a:prstGeom>
          <a:ln w="44450">
            <a:solidFill>
              <a:srgbClr val="C0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5247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MITA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09057" y="1562661"/>
            <a:ext cx="95554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BO" sz="3000" b="1" dirty="0" smtClean="0"/>
              <a:t>VC: </a:t>
            </a:r>
            <a:r>
              <a:rPr lang="es-BO" sz="3000" b="1" dirty="0" err="1" smtClean="0"/>
              <a:t>Validating</a:t>
            </a:r>
            <a:r>
              <a:rPr lang="es-BO" sz="3000" b="1" dirty="0" smtClean="0"/>
              <a:t> </a:t>
            </a:r>
            <a:r>
              <a:rPr lang="es-BO" sz="3000" b="1" dirty="0" err="1" smtClean="0"/>
              <a:t>Carrier</a:t>
            </a:r>
            <a:r>
              <a:rPr lang="es-BO" sz="3000" b="1" dirty="0" smtClean="0"/>
              <a:t> (Aerolínea Validadora)</a:t>
            </a:r>
          </a:p>
          <a:p>
            <a:pPr>
              <a:lnSpc>
                <a:spcPct val="150000"/>
              </a:lnSpc>
            </a:pPr>
            <a:r>
              <a:rPr lang="es-BO" sz="3000" b="1" dirty="0"/>
              <a:t>	</a:t>
            </a:r>
            <a:r>
              <a:rPr lang="es-BO" sz="3000" b="1" dirty="0" smtClean="0"/>
              <a:t>Solo la aerolínea validadora puede realizar 	modificaciones a los boletos.</a:t>
            </a:r>
            <a:endParaRPr lang="es-BO" sz="2500" b="1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1209057" y="4173564"/>
            <a:ext cx="9555401" cy="138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BO" sz="3000" b="1" dirty="0" smtClean="0"/>
              <a:t>Nota: Solo en caso de INVOL se puede realizar </a:t>
            </a:r>
            <a:r>
              <a:rPr lang="es-BO" sz="3000" b="1" dirty="0" err="1" smtClean="0"/>
              <a:t>rerouting</a:t>
            </a:r>
            <a:r>
              <a:rPr lang="es-BO" sz="3000" b="1" dirty="0" smtClean="0"/>
              <a:t> a Boletos de otros validadores.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661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MITA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581832" y="1219502"/>
            <a:ext cx="2281083" cy="1020944"/>
          </a:xfrm>
          <a:prstGeom prst="ellips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CANJES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032386" y="2539779"/>
            <a:ext cx="2566219" cy="980169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7030A0"/>
                </a:solidFill>
              </a:rPr>
              <a:t>VOLUNTARIO</a:t>
            </a:r>
            <a:endParaRPr lang="es-ES" sz="2000" b="1" dirty="0">
              <a:solidFill>
                <a:srgbClr val="7030A0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8396747" y="2539781"/>
            <a:ext cx="1801343" cy="980168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5"/>
                </a:solidFill>
              </a:rPr>
              <a:t>INVOL</a:t>
            </a:r>
            <a:endParaRPr lang="es-ES" sz="2500" b="1" dirty="0">
              <a:solidFill>
                <a:schemeClr val="accent5"/>
              </a:solidFill>
            </a:endParaRPr>
          </a:p>
        </p:txBody>
      </p:sp>
      <p:sp>
        <p:nvSpPr>
          <p:cNvPr id="9" name="15 Elipse"/>
          <p:cNvSpPr/>
          <p:nvPr/>
        </p:nvSpPr>
        <p:spPr>
          <a:xfrm>
            <a:off x="1595802" y="4125628"/>
            <a:ext cx="1449875" cy="1129655"/>
          </a:xfrm>
          <a:prstGeom prst="ellipse">
            <a:avLst/>
          </a:prstGeom>
          <a:ln w="76200"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FF6600"/>
                </a:solidFill>
              </a:rPr>
              <a:t>VC </a:t>
            </a:r>
            <a:r>
              <a:rPr lang="es-ES" sz="2500" b="1" dirty="0" err="1" smtClean="0">
                <a:solidFill>
                  <a:srgbClr val="FF6600"/>
                </a:solidFill>
              </a:rPr>
              <a:t>TKTs</a:t>
            </a:r>
            <a:endParaRPr lang="es-ES" sz="2500" b="1" dirty="0">
              <a:solidFill>
                <a:srgbClr val="FF6600"/>
              </a:solidFill>
            </a:endParaRPr>
          </a:p>
        </p:txBody>
      </p:sp>
      <p:cxnSp>
        <p:nvCxnSpPr>
          <p:cNvPr id="4" name="Conector recto de flecha 3"/>
          <p:cNvCxnSpPr>
            <a:stCxn id="12" idx="3"/>
            <a:endCxn id="13" idx="7"/>
          </p:cNvCxnSpPr>
          <p:nvPr/>
        </p:nvCxnSpPr>
        <p:spPr>
          <a:xfrm flipH="1">
            <a:off x="3222791" y="2090932"/>
            <a:ext cx="1693098" cy="592389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12" idx="5"/>
            <a:endCxn id="16" idx="1"/>
          </p:cNvCxnSpPr>
          <p:nvPr/>
        </p:nvCxnSpPr>
        <p:spPr>
          <a:xfrm>
            <a:off x="6528858" y="2090932"/>
            <a:ext cx="2131690" cy="59239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stCxn id="13" idx="4"/>
            <a:endCxn id="9" idx="0"/>
          </p:cNvCxnSpPr>
          <p:nvPr/>
        </p:nvCxnSpPr>
        <p:spPr>
          <a:xfrm>
            <a:off x="2315496" y="3519948"/>
            <a:ext cx="5244" cy="605680"/>
          </a:xfrm>
          <a:prstGeom prst="straightConnector1">
            <a:avLst/>
          </a:prstGeom>
          <a:ln w="412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16" idx="4"/>
            <a:endCxn id="22" idx="0"/>
          </p:cNvCxnSpPr>
          <p:nvPr/>
        </p:nvCxnSpPr>
        <p:spPr>
          <a:xfrm flipH="1">
            <a:off x="8456195" y="3519949"/>
            <a:ext cx="841224" cy="442815"/>
          </a:xfrm>
          <a:prstGeom prst="straightConnector1">
            <a:avLst/>
          </a:prstGeom>
          <a:ln w="412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15 Elipse"/>
          <p:cNvSpPr/>
          <p:nvPr/>
        </p:nvSpPr>
        <p:spPr>
          <a:xfrm>
            <a:off x="7731257" y="3962764"/>
            <a:ext cx="1449875" cy="1129655"/>
          </a:xfrm>
          <a:prstGeom prst="ellipse">
            <a:avLst/>
          </a:prstGeom>
          <a:ln w="76200"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FF6600"/>
                </a:solidFill>
              </a:rPr>
              <a:t>VC </a:t>
            </a:r>
            <a:r>
              <a:rPr lang="es-ES" sz="2500" b="1" dirty="0" err="1" smtClean="0">
                <a:solidFill>
                  <a:srgbClr val="FF6600"/>
                </a:solidFill>
              </a:rPr>
              <a:t>TKTs</a:t>
            </a:r>
            <a:endParaRPr lang="es-ES" sz="2500" b="1" dirty="0">
              <a:solidFill>
                <a:srgbClr val="FF6600"/>
              </a:solidFill>
            </a:endParaRPr>
          </a:p>
        </p:txBody>
      </p:sp>
      <p:sp>
        <p:nvSpPr>
          <p:cNvPr id="23" name="15 Elipse"/>
          <p:cNvSpPr/>
          <p:nvPr/>
        </p:nvSpPr>
        <p:spPr>
          <a:xfrm>
            <a:off x="9447670" y="3962764"/>
            <a:ext cx="1449875" cy="1129655"/>
          </a:xfrm>
          <a:prstGeom prst="ellipse">
            <a:avLst/>
          </a:prstGeom>
          <a:ln w="76200"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FF6600"/>
                </a:solidFill>
              </a:rPr>
              <a:t>OA </a:t>
            </a:r>
            <a:r>
              <a:rPr lang="es-ES" sz="2500" b="1" dirty="0" err="1" smtClean="0">
                <a:solidFill>
                  <a:srgbClr val="FF6600"/>
                </a:solidFill>
              </a:rPr>
              <a:t>TKTs</a:t>
            </a:r>
            <a:endParaRPr lang="es-ES" sz="2500" b="1" dirty="0">
              <a:solidFill>
                <a:srgbClr val="FF6600"/>
              </a:solidFill>
            </a:endParaRPr>
          </a:p>
        </p:txBody>
      </p:sp>
      <p:cxnSp>
        <p:nvCxnSpPr>
          <p:cNvPr id="29" name="Conector recto de flecha 28"/>
          <p:cNvCxnSpPr>
            <a:stCxn id="16" idx="4"/>
            <a:endCxn id="23" idx="0"/>
          </p:cNvCxnSpPr>
          <p:nvPr/>
        </p:nvCxnSpPr>
        <p:spPr>
          <a:xfrm>
            <a:off x="9297419" y="3519949"/>
            <a:ext cx="875189" cy="442815"/>
          </a:xfrm>
          <a:prstGeom prst="straightConnector1">
            <a:avLst/>
          </a:prstGeom>
          <a:ln w="412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1570840" y="5594555"/>
            <a:ext cx="327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b="1" dirty="0" smtClean="0"/>
              <a:t>VC: </a:t>
            </a:r>
            <a:r>
              <a:rPr lang="es-BO" b="1" dirty="0" err="1" smtClean="0"/>
              <a:t>Validating</a:t>
            </a:r>
            <a:r>
              <a:rPr lang="es-BO" b="1" dirty="0" smtClean="0"/>
              <a:t> </a:t>
            </a:r>
            <a:r>
              <a:rPr lang="es-BO" b="1" dirty="0" err="1" smtClean="0"/>
              <a:t>Carrier</a:t>
            </a:r>
            <a:endParaRPr lang="es-BO" b="1" dirty="0" smtClean="0"/>
          </a:p>
          <a:p>
            <a:r>
              <a:rPr lang="es-BO" b="1" dirty="0" smtClean="0"/>
              <a:t>OA: </a:t>
            </a:r>
            <a:r>
              <a:rPr lang="es-BO" b="1" dirty="0" err="1" smtClean="0"/>
              <a:t>Other</a:t>
            </a:r>
            <a:r>
              <a:rPr lang="es-BO" b="1" dirty="0" smtClean="0"/>
              <a:t> Airlines</a:t>
            </a:r>
            <a:endParaRPr lang="es-BO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964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CODESHARE – Código Compartido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93308" y="1278676"/>
            <a:ext cx="95554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BO" sz="2600" b="1" dirty="0" smtClean="0"/>
              <a:t>Es un acuerdo suscrito por dos (2) aerolíneas para explotar conjuntamente una o varias rutas, ambas aerolíneas venden asientos de un mismo vuelo el cual tiene asignado 2 números de vuelo distintos:</a:t>
            </a:r>
          </a:p>
          <a:p>
            <a:pPr marL="1371600" lvl="2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BO" sz="2600" b="1" dirty="0" smtClean="0"/>
              <a:t>Operador</a:t>
            </a:r>
          </a:p>
          <a:p>
            <a:pPr marL="1371600" lvl="2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BO" sz="2600" b="1" dirty="0" smtClean="0"/>
              <a:t>Marketing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2233914" y="5636879"/>
            <a:ext cx="6956385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2013995" y="5521133"/>
            <a:ext cx="219919" cy="23149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9209590" y="5521133"/>
            <a:ext cx="219919" cy="23149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5571636" y="5521133"/>
            <a:ext cx="219919" cy="23149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437681" y="5716849"/>
            <a:ext cx="68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OB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12957" y="5053554"/>
            <a:ext cx="68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IB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151225" y="5716849"/>
            <a:ext cx="68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O</a:t>
            </a:r>
            <a:r>
              <a:rPr lang="es-ES" b="1" dirty="0" smtClean="0"/>
              <a:t>B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82501" y="5098271"/>
            <a:ext cx="68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VVI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282266" y="5077585"/>
            <a:ext cx="77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MAD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8933903" y="5089164"/>
            <a:ext cx="77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BCN</a:t>
            </a:r>
            <a:endParaRPr lang="es-E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9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 animBg="1"/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CODESHARE – Código Compartido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93308" y="1209228"/>
            <a:ext cx="98331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BO" sz="2600" b="1" dirty="0" err="1" smtClean="0"/>
              <a:t>FreeSale</a:t>
            </a:r>
            <a:r>
              <a:rPr lang="es-BO" sz="2600" b="1" dirty="0" smtClean="0"/>
              <a:t>: </a:t>
            </a:r>
            <a:r>
              <a:rPr lang="es-BO" sz="2000" b="1" dirty="0" smtClean="0">
                <a:solidFill>
                  <a:schemeClr val="accent1">
                    <a:lumMod val="50000"/>
                  </a:schemeClr>
                </a:solidFill>
              </a:rPr>
              <a:t>Libre comercialización sin límite de cupos, la aerolínea marketing percibe una comisión por parte del Operador</a:t>
            </a:r>
            <a:r>
              <a:rPr lang="es-BO" sz="2000" b="1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BO" sz="2600" b="1" dirty="0" err="1" smtClean="0"/>
              <a:t>BlockSpace</a:t>
            </a:r>
            <a:r>
              <a:rPr lang="es-BO" sz="2600" b="1" dirty="0" smtClean="0"/>
              <a:t>: </a:t>
            </a:r>
            <a:r>
              <a:rPr lang="es-BO" sz="2000" b="1" dirty="0" smtClean="0">
                <a:solidFill>
                  <a:schemeClr val="accent1">
                    <a:lumMod val="50000"/>
                  </a:schemeClr>
                </a:solidFill>
              </a:rPr>
              <a:t>Cantidad de asientos definidos para la comercialización en el que cada aerolínea recibe el ingreso completo por la venta de sus respectivos asientos.</a:t>
            </a:r>
          </a:p>
          <a:p>
            <a:pPr marL="1371600" lvl="2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BO" sz="2400" b="1" dirty="0" err="1" smtClean="0"/>
              <a:t>Hardblock</a:t>
            </a:r>
            <a:r>
              <a:rPr lang="es-BO" sz="2400" b="1" dirty="0" smtClean="0"/>
              <a:t>:</a:t>
            </a:r>
            <a:r>
              <a:rPr lang="es-BO" sz="2000" b="1" dirty="0" smtClean="0"/>
              <a:t> </a:t>
            </a:r>
            <a:r>
              <a:rPr lang="es-BO" sz="2000" b="1" dirty="0" smtClean="0">
                <a:solidFill>
                  <a:schemeClr val="accent1">
                    <a:lumMod val="50000"/>
                  </a:schemeClr>
                </a:solidFill>
              </a:rPr>
              <a:t>Cada aerolínea se hace responsable del manejo de sus asientos.</a:t>
            </a:r>
          </a:p>
          <a:p>
            <a:pPr marL="1371600" lvl="2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BO" sz="2400" b="1" dirty="0" err="1" smtClean="0"/>
              <a:t>Softblock</a:t>
            </a:r>
            <a:r>
              <a:rPr lang="es-BO" sz="2400" b="1" dirty="0" smtClean="0"/>
              <a:t>:</a:t>
            </a:r>
            <a:r>
              <a:rPr lang="es-BO" sz="2000" b="1" dirty="0" smtClean="0"/>
              <a:t> </a:t>
            </a:r>
            <a:r>
              <a:rPr lang="es-BO" sz="2000" b="1" dirty="0" smtClean="0">
                <a:solidFill>
                  <a:schemeClr val="accent1">
                    <a:lumMod val="50000"/>
                  </a:schemeClr>
                </a:solidFill>
              </a:rPr>
              <a:t>Permite devolución de los asientos no comercializados.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7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CODESHARE – Código Compartido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40" y="1414109"/>
            <a:ext cx="2078560" cy="490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36" y="1414109"/>
            <a:ext cx="4284097" cy="377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76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INTERLINE - Interlinea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62758" y="1533319"/>
            <a:ext cx="955540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600" b="1" dirty="0" smtClean="0"/>
              <a:t>Es un acuerdo que facilita el transporte de pasajeros de un destino a otro utilizando el servicio de las aerolíneas que participan en dicho convenio.</a:t>
            </a:r>
          </a:p>
          <a:p>
            <a:pPr>
              <a:lnSpc>
                <a:spcPct val="150000"/>
              </a:lnSpc>
            </a:pPr>
            <a:endParaRPr lang="es-ES" sz="2600" b="1" dirty="0" smtClean="0"/>
          </a:p>
        </p:txBody>
      </p:sp>
      <p:cxnSp>
        <p:nvCxnSpPr>
          <p:cNvPr id="4" name="3 Conector recto"/>
          <p:cNvCxnSpPr/>
          <p:nvPr/>
        </p:nvCxnSpPr>
        <p:spPr>
          <a:xfrm>
            <a:off x="2013995" y="5002383"/>
            <a:ext cx="6956385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1794076" y="4886637"/>
            <a:ext cx="219919" cy="23149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8989671" y="4886637"/>
            <a:ext cx="219919" cy="23149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5351717" y="4886637"/>
            <a:ext cx="219919" cy="23149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3217762" y="5082353"/>
            <a:ext cx="68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OB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993038" y="4419058"/>
            <a:ext cx="68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IB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562582" y="4475354"/>
            <a:ext cx="68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VVI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062347" y="4466243"/>
            <a:ext cx="77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MAD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713984" y="4477822"/>
            <a:ext cx="77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BCN</a:t>
            </a:r>
            <a:endParaRPr lang="es-E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502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/>
      <p:bldP spid="9" grpId="0"/>
      <p:bldP spid="11" grpId="0"/>
      <p:bldP spid="12" grpId="0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INTERLINE - Interlinea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76" y="1702018"/>
            <a:ext cx="6329972" cy="175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72" y="3905692"/>
            <a:ext cx="5377418" cy="148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85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"/>
          <p:cNvSpPr/>
          <p:nvPr/>
        </p:nvSpPr>
        <p:spPr>
          <a:xfrm>
            <a:off x="2912676" y="142852"/>
            <a:ext cx="6211531" cy="523220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s-ES" sz="2800" b="1" dirty="0" smtClean="0">
                <a:solidFill>
                  <a:prstClr val="white"/>
                </a:solidFill>
              </a:rPr>
              <a:t>AGENDA</a:t>
            </a:r>
          </a:p>
        </p:txBody>
      </p:sp>
      <p:sp>
        <p:nvSpPr>
          <p:cNvPr id="36" name="3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A53815-E92B-43AD-8412-138F5D30411C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ctrTitle"/>
          </p:nvPr>
        </p:nvSpPr>
        <p:spPr>
          <a:xfrm>
            <a:off x="405218" y="835115"/>
            <a:ext cx="11226445" cy="973222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BO" sz="3000" u="sng" dirty="0" smtClean="0">
                <a:latin typeface="Century Gothic" panose="020B0502020202020204" pitchFamily="34" charset="0"/>
              </a:rPr>
              <a:t>DÍA 1</a:t>
            </a:r>
            <a:br>
              <a:rPr lang="es-BO" sz="3000" u="sng" dirty="0" smtClean="0">
                <a:latin typeface="Century Gothic" panose="020B0502020202020204" pitchFamily="34" charset="0"/>
              </a:rPr>
            </a:br>
            <a:r>
              <a:rPr lang="es-BO" sz="3000" b="0" dirty="0" smtClean="0">
                <a:latin typeface="Century Gothic" panose="020B0502020202020204" pitchFamily="34" charset="0"/>
              </a:rPr>
              <a:t>	- Tarifas</a:t>
            </a:r>
            <a:br>
              <a:rPr lang="es-BO" sz="3000" b="0" dirty="0" smtClean="0">
                <a:latin typeface="Century Gothic" panose="020B0502020202020204" pitchFamily="34" charset="0"/>
              </a:rPr>
            </a:br>
            <a:r>
              <a:rPr lang="es-BO" sz="3000" b="0" dirty="0">
                <a:latin typeface="Century Gothic" panose="020B0502020202020204" pitchFamily="34" charset="0"/>
              </a:rPr>
              <a:t>	</a:t>
            </a:r>
            <a:r>
              <a:rPr lang="es-BO" sz="3000" b="0" dirty="0" smtClean="0">
                <a:latin typeface="Century Gothic" panose="020B0502020202020204" pitchFamily="34" charset="0"/>
              </a:rPr>
              <a:t>- Elementos para la emisión</a:t>
            </a:r>
            <a:r>
              <a:rPr lang="es-BO" sz="3000" b="0" dirty="0">
                <a:latin typeface="Century Gothic" panose="020B0502020202020204" pitchFamily="34" charset="0"/>
              </a:rPr>
              <a:t>.</a:t>
            </a:r>
            <a:br>
              <a:rPr lang="es-BO" sz="3000" b="0" dirty="0">
                <a:latin typeface="Century Gothic" panose="020B0502020202020204" pitchFamily="34" charset="0"/>
              </a:rPr>
            </a:br>
            <a:r>
              <a:rPr lang="es-BO" sz="3000" b="0" dirty="0" smtClean="0">
                <a:latin typeface="Century Gothic" panose="020B0502020202020204" pitchFamily="34" charset="0"/>
              </a:rPr>
              <a:t>	- </a:t>
            </a:r>
            <a:r>
              <a:rPr lang="es-BO" sz="3000" b="0" dirty="0" err="1">
                <a:latin typeface="Century Gothic" panose="020B0502020202020204" pitchFamily="34" charset="0"/>
              </a:rPr>
              <a:t>Fare</a:t>
            </a:r>
            <a:r>
              <a:rPr lang="es-BO" sz="3000" b="0" dirty="0">
                <a:latin typeface="Century Gothic" panose="020B0502020202020204" pitchFamily="34" charset="0"/>
              </a:rPr>
              <a:t> </a:t>
            </a:r>
            <a:r>
              <a:rPr lang="es-BO" sz="3000" b="0" dirty="0" err="1">
                <a:latin typeface="Century Gothic" panose="020B0502020202020204" pitchFamily="34" charset="0"/>
              </a:rPr>
              <a:t>Families</a:t>
            </a:r>
            <a:r>
              <a:rPr lang="es-BO" sz="3000" b="0" dirty="0" smtClean="0">
                <a:latin typeface="Century Gothic" panose="020B0502020202020204" pitchFamily="34" charset="0"/>
              </a:rPr>
              <a:t/>
            </a:r>
            <a:br>
              <a:rPr lang="es-BO" sz="3000" b="0" dirty="0" smtClean="0">
                <a:latin typeface="Century Gothic" panose="020B0502020202020204" pitchFamily="34" charset="0"/>
              </a:rPr>
            </a:br>
            <a:r>
              <a:rPr lang="es-BO" sz="3000" b="0" dirty="0">
                <a:latin typeface="Century Gothic" panose="020B0502020202020204" pitchFamily="34" charset="0"/>
              </a:rPr>
              <a:t>	</a:t>
            </a:r>
            <a:r>
              <a:rPr lang="es-BO" sz="3000" b="0" dirty="0" smtClean="0">
                <a:latin typeface="Century Gothic" panose="020B0502020202020204" pitchFamily="34" charset="0"/>
              </a:rPr>
              <a:t>- Análisis y estructura del Boleto.</a:t>
            </a:r>
            <a:br>
              <a:rPr lang="es-BO" sz="3000" b="0" dirty="0" smtClean="0">
                <a:latin typeface="Century Gothic" panose="020B0502020202020204" pitchFamily="34" charset="0"/>
              </a:rPr>
            </a:br>
            <a:r>
              <a:rPr lang="es-BO" sz="3000" b="0" dirty="0">
                <a:latin typeface="Century Gothic" panose="020B0502020202020204" pitchFamily="34" charset="0"/>
              </a:rPr>
              <a:t>	</a:t>
            </a:r>
            <a:r>
              <a:rPr lang="es-BO" sz="3000" b="0" dirty="0" smtClean="0">
                <a:latin typeface="Century Gothic" panose="020B0502020202020204" pitchFamily="34" charset="0"/>
              </a:rPr>
              <a:t>- Tipos de Canjes – Re emisión</a:t>
            </a:r>
            <a:br>
              <a:rPr lang="es-BO" sz="3000" b="0" dirty="0" smtClean="0">
                <a:latin typeface="Century Gothic" panose="020B0502020202020204" pitchFamily="34" charset="0"/>
              </a:rPr>
            </a:br>
            <a:r>
              <a:rPr lang="es-BO" sz="3000" b="0" dirty="0">
                <a:latin typeface="Century Gothic" panose="020B0502020202020204" pitchFamily="34" charset="0"/>
              </a:rPr>
              <a:t>	</a:t>
            </a:r>
            <a:r>
              <a:rPr lang="es-BO" sz="3000" b="0" dirty="0" smtClean="0">
                <a:latin typeface="Century Gothic" panose="020B0502020202020204" pitchFamily="34" charset="0"/>
              </a:rPr>
              <a:t>- Balance </a:t>
            </a:r>
            <a:br>
              <a:rPr lang="es-BO" sz="3000" b="0" dirty="0" smtClean="0">
                <a:latin typeface="Century Gothic" panose="020B0502020202020204" pitchFamily="34" charset="0"/>
              </a:rPr>
            </a:br>
            <a:r>
              <a:rPr lang="es-BO" sz="3000" b="0" dirty="0">
                <a:latin typeface="Century Gothic" panose="020B0502020202020204" pitchFamily="34" charset="0"/>
              </a:rPr>
              <a:t>	</a:t>
            </a:r>
            <a:r>
              <a:rPr lang="es-BO" sz="3000" b="0" dirty="0" smtClean="0">
                <a:latin typeface="Century Gothic" panose="020B0502020202020204" pitchFamily="34" charset="0"/>
              </a:rPr>
              <a:t>- </a:t>
            </a:r>
            <a:r>
              <a:rPr lang="es-BO" sz="3000" b="0" dirty="0" err="1" smtClean="0">
                <a:latin typeface="Century Gothic" panose="020B0502020202020204" pitchFamily="34" charset="0"/>
              </a:rPr>
              <a:t>Aditional</a:t>
            </a:r>
            <a:r>
              <a:rPr lang="es-BO" sz="3000" b="0" dirty="0" smtClean="0">
                <a:latin typeface="Century Gothic" panose="020B0502020202020204" pitchFamily="34" charset="0"/>
              </a:rPr>
              <a:t> </a:t>
            </a:r>
            <a:r>
              <a:rPr lang="es-BO" sz="3000" b="0" dirty="0" err="1" smtClean="0">
                <a:latin typeface="Century Gothic" panose="020B0502020202020204" pitchFamily="34" charset="0"/>
              </a:rPr>
              <a:t>Collect</a:t>
            </a:r>
            <a:r>
              <a:rPr lang="es-BO" sz="3000" b="0" dirty="0" smtClean="0">
                <a:latin typeface="Century Gothic" panose="020B0502020202020204" pitchFamily="34" charset="0"/>
              </a:rPr>
              <a:t/>
            </a:r>
            <a:br>
              <a:rPr lang="es-BO" sz="3000" b="0" dirty="0" smtClean="0">
                <a:latin typeface="Century Gothic" panose="020B0502020202020204" pitchFamily="34" charset="0"/>
              </a:rPr>
            </a:br>
            <a:r>
              <a:rPr lang="es-BO" sz="3000" b="0" dirty="0">
                <a:latin typeface="Century Gothic" panose="020B0502020202020204" pitchFamily="34" charset="0"/>
              </a:rPr>
              <a:t>	</a:t>
            </a:r>
            <a:r>
              <a:rPr lang="es-BO" sz="3000" b="0" dirty="0" smtClean="0">
                <a:latin typeface="Century Gothic" panose="020B0502020202020204" pitchFamily="34" charset="0"/>
              </a:rPr>
              <a:t>- Valor Residual</a:t>
            </a:r>
            <a:br>
              <a:rPr lang="es-BO" sz="3000" b="0" dirty="0" smtClean="0">
                <a:latin typeface="Century Gothic" panose="020B0502020202020204" pitchFamily="34" charset="0"/>
              </a:rPr>
            </a:br>
            <a:r>
              <a:rPr lang="es-BO" sz="3000" b="0" dirty="0">
                <a:latin typeface="Century Gothic" panose="020B0502020202020204" pitchFamily="34" charset="0"/>
              </a:rPr>
              <a:t>	</a:t>
            </a:r>
            <a:r>
              <a:rPr lang="es-BO" sz="3000" b="0" dirty="0" smtClean="0">
                <a:latin typeface="Century Gothic" panose="020B0502020202020204" pitchFamily="34" charset="0"/>
              </a:rPr>
              <a:t>- Penalidad</a:t>
            </a:r>
            <a:br>
              <a:rPr lang="es-BO" sz="3000" b="0" dirty="0" smtClean="0">
                <a:latin typeface="Century Gothic" panose="020B0502020202020204" pitchFamily="34" charset="0"/>
              </a:rPr>
            </a:br>
            <a:r>
              <a:rPr lang="es-BO" sz="3000" b="0" dirty="0">
                <a:latin typeface="Century Gothic" panose="020B0502020202020204" pitchFamily="34" charset="0"/>
              </a:rPr>
              <a:t>	</a:t>
            </a:r>
            <a:r>
              <a:rPr lang="es-BO" sz="3000" b="0" dirty="0" smtClean="0">
                <a:latin typeface="Century Gothic" panose="020B0502020202020204" pitchFamily="34" charset="0"/>
              </a:rPr>
              <a:t/>
            </a:r>
            <a:br>
              <a:rPr lang="es-BO" sz="3000" b="0" dirty="0" smtClean="0">
                <a:latin typeface="Century Gothic" panose="020B0502020202020204" pitchFamily="34" charset="0"/>
              </a:rPr>
            </a:br>
            <a:r>
              <a:rPr lang="es-BO" u="sng" dirty="0" smtClean="0">
                <a:latin typeface="Century Gothic" panose="020B0502020202020204" pitchFamily="34" charset="0"/>
              </a:rPr>
              <a:t/>
            </a:r>
            <a:br>
              <a:rPr lang="es-BO" u="sng" dirty="0" smtClean="0">
                <a:latin typeface="Century Gothic" panose="020B0502020202020204" pitchFamily="34" charset="0"/>
              </a:rPr>
            </a:br>
            <a:endParaRPr lang="es-ES" sz="45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1093692"/>
      </p:ext>
    </p:extLst>
  </p:cSld>
  <p:clrMapOvr>
    <a:masterClrMapping/>
  </p:clrMapOvr>
  <p:transition advTm="25889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Otras consideraciones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32207" y="1094373"/>
            <a:ext cx="9555401" cy="5111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BO" sz="2000" b="1" dirty="0" smtClean="0"/>
              <a:t>En el acuerdo debe existir similitud en el tipo y calidad de servicio de ambas compañías.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s-BO" sz="2000" b="1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BO" sz="2000" b="1" dirty="0" smtClean="0"/>
              <a:t>La franquicia de equipaje se respetará de acuerdo a información en el TKT, por lo general será la misma que proporcione el operador que atraviese el Atlántico.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s-BO" sz="2000" b="1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BO" sz="2000" b="1" dirty="0" smtClean="0"/>
              <a:t>La facturación del pasajero y su equipaje deberá realizarse hasta destino final.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s-BO" sz="2000" b="1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BO" sz="2000" b="1" dirty="0" smtClean="0"/>
              <a:t>UMNR no aplica por restricción del convenio.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24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6798" y="2970823"/>
            <a:ext cx="3957294" cy="921434"/>
          </a:xfrm>
        </p:spPr>
        <p:txBody>
          <a:bodyPr>
            <a:normAutofit fontScale="90000"/>
          </a:bodyPr>
          <a:lstStyle/>
          <a:p>
            <a:r>
              <a:rPr lang="x-none" dirty="0" smtClean="0"/>
              <a:t>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60890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"/>
          <p:cNvSpPr/>
          <p:nvPr/>
        </p:nvSpPr>
        <p:spPr>
          <a:xfrm>
            <a:off x="2912676" y="142852"/>
            <a:ext cx="6211531" cy="523220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s-ES" sz="2800" b="1" dirty="0" smtClean="0">
                <a:solidFill>
                  <a:prstClr val="white"/>
                </a:solidFill>
              </a:rPr>
              <a:t>AGENDA</a:t>
            </a:r>
          </a:p>
        </p:txBody>
      </p:sp>
      <p:sp>
        <p:nvSpPr>
          <p:cNvPr id="36" name="3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A53815-E92B-43AD-8412-138F5D30411C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ctrTitle"/>
          </p:nvPr>
        </p:nvSpPr>
        <p:spPr>
          <a:xfrm>
            <a:off x="405218" y="835115"/>
            <a:ext cx="11226445" cy="4779104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BO" sz="3000" u="sng" dirty="0" smtClean="0">
                <a:latin typeface="Century Gothic" panose="020B0502020202020204" pitchFamily="34" charset="0"/>
              </a:rPr>
              <a:t>DÍA 2</a:t>
            </a:r>
            <a:br>
              <a:rPr lang="es-BO" sz="3000" u="sng" dirty="0" smtClean="0">
                <a:latin typeface="Century Gothic" panose="020B0502020202020204" pitchFamily="34" charset="0"/>
              </a:rPr>
            </a:br>
            <a:r>
              <a:rPr lang="es-BO" sz="3000" b="0" dirty="0">
                <a:latin typeface="Century Gothic" panose="020B0502020202020204" pitchFamily="34" charset="0"/>
              </a:rPr>
              <a:t>	</a:t>
            </a:r>
            <a:r>
              <a:rPr lang="es-BO" sz="3000" b="0" dirty="0" smtClean="0">
                <a:latin typeface="Century Gothic" panose="020B0502020202020204" pitchFamily="34" charset="0"/>
              </a:rPr>
              <a:t>- </a:t>
            </a:r>
            <a:r>
              <a:rPr lang="es-BO" sz="3000" b="0" dirty="0">
                <a:latin typeface="Century Gothic" panose="020B0502020202020204" pitchFamily="34" charset="0"/>
              </a:rPr>
              <a:t>ATC</a:t>
            </a:r>
            <a:br>
              <a:rPr lang="es-BO" sz="3000" b="0" dirty="0">
                <a:latin typeface="Century Gothic" panose="020B0502020202020204" pitchFamily="34" charset="0"/>
              </a:rPr>
            </a:br>
            <a:r>
              <a:rPr lang="es-BO" sz="3000" b="0" dirty="0">
                <a:latin typeface="Century Gothic" panose="020B0502020202020204" pitchFamily="34" charset="0"/>
              </a:rPr>
              <a:t>	</a:t>
            </a:r>
            <a:r>
              <a:rPr lang="es-BO" sz="3000" b="0" dirty="0" smtClean="0">
                <a:latin typeface="Century Gothic" panose="020B0502020202020204" pitchFamily="34" charset="0"/>
              </a:rPr>
              <a:t>- EMD</a:t>
            </a:r>
            <a:br>
              <a:rPr lang="es-BO" sz="3000" b="0" dirty="0" smtClean="0">
                <a:latin typeface="Century Gothic" panose="020B0502020202020204" pitchFamily="34" charset="0"/>
              </a:rPr>
            </a:br>
            <a:r>
              <a:rPr lang="es-BO" sz="3000" b="0" dirty="0">
                <a:latin typeface="Century Gothic" panose="020B0502020202020204" pitchFamily="34" charset="0"/>
              </a:rPr>
              <a:t>	</a:t>
            </a:r>
            <a:r>
              <a:rPr lang="es-BO" sz="3000" b="0" dirty="0" smtClean="0">
                <a:latin typeface="Century Gothic" panose="020B0502020202020204" pitchFamily="34" charset="0"/>
              </a:rPr>
              <a:t>- Tipos de EMD</a:t>
            </a:r>
            <a:br>
              <a:rPr lang="es-BO" sz="3000" b="0" dirty="0" smtClean="0">
                <a:latin typeface="Century Gothic" panose="020B0502020202020204" pitchFamily="34" charset="0"/>
              </a:rPr>
            </a:br>
            <a:r>
              <a:rPr lang="es-BO" sz="3000" b="0" dirty="0">
                <a:latin typeface="Century Gothic" panose="020B0502020202020204" pitchFamily="34" charset="0"/>
              </a:rPr>
              <a:t>	</a:t>
            </a:r>
            <a:r>
              <a:rPr lang="es-BO" sz="3000" b="0" dirty="0" smtClean="0">
                <a:latin typeface="Century Gothic" panose="020B0502020202020204" pitchFamily="34" charset="0"/>
              </a:rPr>
              <a:t>- Emisión del EMD</a:t>
            </a:r>
            <a:br>
              <a:rPr lang="es-BO" sz="3000" b="0" dirty="0" smtClean="0">
                <a:latin typeface="Century Gothic" panose="020B0502020202020204" pitchFamily="34" charset="0"/>
              </a:rPr>
            </a:br>
            <a:r>
              <a:rPr lang="es-BO" sz="3000" b="0" dirty="0" smtClean="0">
                <a:latin typeface="Century Gothic" panose="020B0502020202020204" pitchFamily="34" charset="0"/>
              </a:rPr>
              <a:t>	- Revalidación y Canjes del EMD</a:t>
            </a:r>
            <a:br>
              <a:rPr lang="es-BO" sz="3000" b="0" dirty="0" smtClean="0">
                <a:latin typeface="Century Gothic" panose="020B0502020202020204" pitchFamily="34" charset="0"/>
              </a:rPr>
            </a:br>
            <a:r>
              <a:rPr lang="es-BO" sz="3000" b="0" dirty="0">
                <a:latin typeface="Century Gothic" panose="020B0502020202020204" pitchFamily="34" charset="0"/>
              </a:rPr>
              <a:t>	</a:t>
            </a:r>
            <a:r>
              <a:rPr lang="es-BO" sz="3000" b="0" dirty="0" smtClean="0">
                <a:latin typeface="Century Gothic" panose="020B0502020202020204" pitchFamily="34" charset="0"/>
              </a:rPr>
              <a:t>- Convenio Interlineal</a:t>
            </a:r>
            <a:br>
              <a:rPr lang="es-BO" sz="3000" b="0" dirty="0" smtClean="0">
                <a:latin typeface="Century Gothic" panose="020B0502020202020204" pitchFamily="34" charset="0"/>
              </a:rPr>
            </a:br>
            <a:r>
              <a:rPr lang="es-BO" sz="3000" b="0" dirty="0">
                <a:latin typeface="Century Gothic" panose="020B0502020202020204" pitchFamily="34" charset="0"/>
              </a:rPr>
              <a:t>	</a:t>
            </a:r>
            <a:r>
              <a:rPr lang="es-BO" sz="3000" b="0" dirty="0" smtClean="0">
                <a:latin typeface="Century Gothic" panose="020B0502020202020204" pitchFamily="34" charset="0"/>
              </a:rPr>
              <a:t>- Conceptos</a:t>
            </a:r>
            <a:endParaRPr lang="es-ES" sz="45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5781424"/>
      </p:ext>
    </p:extLst>
  </p:cSld>
  <p:clrMapOvr>
    <a:masterClrMapping/>
  </p:clrMapOvr>
  <p:transition advTm="2588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"/>
          <p:cNvSpPr/>
          <p:nvPr/>
        </p:nvSpPr>
        <p:spPr>
          <a:xfrm>
            <a:off x="2912676" y="142852"/>
            <a:ext cx="6211531" cy="523220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s-ES" sz="2800" b="1" dirty="0" smtClean="0">
                <a:solidFill>
                  <a:prstClr val="white"/>
                </a:solidFill>
              </a:rPr>
              <a:t>AGENDA</a:t>
            </a:r>
          </a:p>
        </p:txBody>
      </p:sp>
      <p:sp>
        <p:nvSpPr>
          <p:cNvPr id="36" name="3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A53815-E92B-43AD-8412-138F5D30411C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ctrTitle"/>
          </p:nvPr>
        </p:nvSpPr>
        <p:spPr>
          <a:xfrm>
            <a:off x="405218" y="835115"/>
            <a:ext cx="11226445" cy="973222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BO" sz="3000" u="sng" dirty="0" smtClean="0">
                <a:latin typeface="Century Gothic" panose="020B0502020202020204" pitchFamily="34" charset="0"/>
              </a:rPr>
              <a:t>DÍA 3</a:t>
            </a:r>
            <a:br>
              <a:rPr lang="es-BO" sz="3000" u="sng" dirty="0" smtClean="0">
                <a:latin typeface="Century Gothic" panose="020B0502020202020204" pitchFamily="34" charset="0"/>
              </a:rPr>
            </a:br>
            <a:r>
              <a:rPr lang="es-BO" sz="3000" b="0" dirty="0" smtClean="0">
                <a:latin typeface="Century Gothic" panose="020B0502020202020204" pitchFamily="34" charset="0"/>
              </a:rPr>
              <a:t>	- </a:t>
            </a:r>
            <a:r>
              <a:rPr lang="es-BO" sz="2800" b="0" dirty="0" smtClean="0">
                <a:latin typeface="Century Gothic" panose="020B0502020202020204" pitchFamily="34" charset="0"/>
              </a:rPr>
              <a:t>Prácticas</a:t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>
                <a:latin typeface="Century Gothic" panose="020B0502020202020204" pitchFamily="34" charset="0"/>
              </a:rPr>
              <a:t>	</a:t>
            </a:r>
            <a:r>
              <a:rPr lang="es-BO" sz="2800" b="0" dirty="0" smtClean="0">
                <a:latin typeface="Century Gothic" panose="020B0502020202020204" pitchFamily="34" charset="0"/>
              </a:rPr>
              <a:t>- Evaluación</a:t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 smtClean="0">
                <a:latin typeface="Century Gothic" panose="020B0502020202020204" pitchFamily="34" charset="0"/>
              </a:rPr>
              <a:t/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u="sng" dirty="0" smtClean="0">
                <a:latin typeface="Century Gothic" panose="020B0502020202020204" pitchFamily="34" charset="0"/>
              </a:rPr>
              <a:t/>
            </a:r>
            <a:br>
              <a:rPr lang="es-BO" u="sng" dirty="0" smtClean="0">
                <a:latin typeface="Century Gothic" panose="020B0502020202020204" pitchFamily="34" charset="0"/>
              </a:rPr>
            </a:br>
            <a:endParaRPr lang="es-ES" sz="45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016379"/>
      </p:ext>
    </p:extLst>
  </p:cSld>
  <p:clrMapOvr>
    <a:masterClrMapping/>
  </p:clrMapOvr>
  <p:transition advTm="2588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FLUJO</a:t>
            </a: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PARA COTIZAR UNA TARIFA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888445" y="2775941"/>
            <a:ext cx="1373790" cy="1241457"/>
          </a:xfrm>
          <a:prstGeom prst="ellips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FQD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128927" y="4424343"/>
            <a:ext cx="1449875" cy="1129655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7030A0"/>
                </a:solidFill>
              </a:rPr>
              <a:t>PNR</a:t>
            </a:r>
            <a:endParaRPr lang="es-ES" sz="2500" b="1" dirty="0">
              <a:solidFill>
                <a:srgbClr val="7030A0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3844717" y="4424343"/>
            <a:ext cx="1449875" cy="1129655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5"/>
                </a:solidFill>
              </a:rPr>
              <a:t>TST</a:t>
            </a:r>
            <a:endParaRPr lang="es-ES" sz="2500" b="1" dirty="0">
              <a:solidFill>
                <a:schemeClr val="accent5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236687" y="3048382"/>
            <a:ext cx="24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Tarifario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15 Elipse"/>
          <p:cNvSpPr/>
          <p:nvPr/>
        </p:nvSpPr>
        <p:spPr>
          <a:xfrm>
            <a:off x="6476403" y="4424344"/>
            <a:ext cx="1449875" cy="1129655"/>
          </a:xfrm>
          <a:prstGeom prst="ellipse">
            <a:avLst/>
          </a:prstGeom>
          <a:ln w="76200"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FF6600"/>
                </a:solidFill>
              </a:rPr>
              <a:t>TKT</a:t>
            </a:r>
            <a:endParaRPr lang="es-ES" sz="2500" b="1" dirty="0">
              <a:solidFill>
                <a:srgbClr val="FF6600"/>
              </a:solidFill>
            </a:endParaRPr>
          </a:p>
        </p:txBody>
      </p:sp>
      <p:sp>
        <p:nvSpPr>
          <p:cNvPr id="11" name="15 Elipse"/>
          <p:cNvSpPr/>
          <p:nvPr/>
        </p:nvSpPr>
        <p:spPr>
          <a:xfrm>
            <a:off x="9239534" y="2133598"/>
            <a:ext cx="1593761" cy="1137855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500" b="1" dirty="0" smtClean="0">
                <a:solidFill>
                  <a:srgbClr val="FF0000"/>
                </a:solidFill>
              </a:rPr>
              <a:t>FQNTAX</a:t>
            </a:r>
            <a:endParaRPr lang="es-ES" sz="1500" b="1" dirty="0">
              <a:solidFill>
                <a:srgbClr val="FF0000"/>
              </a:solidFill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8885313" y="3478854"/>
            <a:ext cx="2479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Impuestos y Tasas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11 Elipse"/>
          <p:cNvSpPr/>
          <p:nvPr/>
        </p:nvSpPr>
        <p:spPr>
          <a:xfrm>
            <a:off x="3586151" y="1119242"/>
            <a:ext cx="1870753" cy="1241457"/>
          </a:xfrm>
          <a:prstGeom prst="ellips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err="1" smtClean="0">
                <a:solidFill>
                  <a:schemeClr val="accent2">
                    <a:lumMod val="75000"/>
                  </a:schemeClr>
                </a:solidFill>
              </a:rPr>
              <a:t>ATPCO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Amadeus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94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INFORMACION DE TARIFAS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770461" y="1566578"/>
            <a:ext cx="1373790" cy="1241457"/>
          </a:xfrm>
          <a:prstGeom prst="ellips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FQD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173703" y="3431292"/>
            <a:ext cx="1449875" cy="1129655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7030A0"/>
                </a:solidFill>
              </a:rPr>
              <a:t>FQR</a:t>
            </a:r>
            <a:endParaRPr lang="es-ES" sz="2500" b="1" dirty="0">
              <a:solidFill>
                <a:srgbClr val="7030A0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3825053" y="3431292"/>
            <a:ext cx="1449875" cy="1129655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5"/>
                </a:solidFill>
              </a:rPr>
              <a:t>FQN</a:t>
            </a:r>
            <a:endParaRPr lang="es-ES" sz="2500" b="1" dirty="0">
              <a:solidFill>
                <a:schemeClr val="accent5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123844" y="1921424"/>
            <a:ext cx="24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Tarifario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28927" y="4646291"/>
            <a:ext cx="1759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Routing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12294" y="4646291"/>
            <a:ext cx="1759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Regulaciones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15 Elipse"/>
          <p:cNvSpPr/>
          <p:nvPr/>
        </p:nvSpPr>
        <p:spPr>
          <a:xfrm>
            <a:off x="6476403" y="3431293"/>
            <a:ext cx="1449875" cy="1129655"/>
          </a:xfrm>
          <a:prstGeom prst="ellipse">
            <a:avLst/>
          </a:prstGeom>
          <a:ln w="76200"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FF6600"/>
                </a:solidFill>
              </a:rPr>
              <a:t>FQS</a:t>
            </a:r>
            <a:endParaRPr lang="es-ES" sz="2500" b="1" dirty="0">
              <a:solidFill>
                <a:srgbClr val="FF6600"/>
              </a:solidFill>
            </a:endParaRPr>
          </a:p>
        </p:txBody>
      </p:sp>
      <p:sp>
        <p:nvSpPr>
          <p:cNvPr id="10" name="7 CuadroTexto"/>
          <p:cNvSpPr txBox="1"/>
          <p:nvPr/>
        </p:nvSpPr>
        <p:spPr>
          <a:xfrm>
            <a:off x="6384756" y="4646291"/>
            <a:ext cx="1759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RBD</a:t>
            </a:r>
          </a:p>
        </p:txBody>
      </p:sp>
      <p:sp>
        <p:nvSpPr>
          <p:cNvPr id="11" name="15 Elipse"/>
          <p:cNvSpPr/>
          <p:nvPr/>
        </p:nvSpPr>
        <p:spPr>
          <a:xfrm>
            <a:off x="9239534" y="2143429"/>
            <a:ext cx="1593761" cy="1137855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500" b="1" dirty="0" smtClean="0">
                <a:solidFill>
                  <a:srgbClr val="FF0000"/>
                </a:solidFill>
              </a:rPr>
              <a:t>FQNTAX</a:t>
            </a:r>
            <a:endParaRPr lang="es-ES" sz="1500" b="1" dirty="0">
              <a:solidFill>
                <a:srgbClr val="FF0000"/>
              </a:solidFill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8885313" y="3793483"/>
            <a:ext cx="2479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Impuestos y Tasas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9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6|5.6|2.2|1.2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6|5.6|2.2|1.2|0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6|5.6|2.2|1.2|0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6|5.6|2.2|1.2|0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6|5.6|2.2|1.2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6|5.6|2.2|1.2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heme/theme1.xml><?xml version="1.0" encoding="utf-8"?>
<a:theme xmlns:a="http://schemas.openxmlformats.org/drawingml/2006/main" name="Tema de Offic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ersonalizado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ueba.potm" id="{1AC3120D-2963-42EE-A58F-B4700B3A835F}" vid="{3708CEA8-81B7-4251-86AD-FCCD8A561554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ueba.potm" id="{1AC3120D-2963-42EE-A58F-B4700B3A835F}" vid="{4F1665B1-BCB9-4643-9C5B-A6CC73000916}"/>
    </a:ext>
  </a:extLst>
</a:theme>
</file>

<file path=ppt/theme/theme3.xml><?xml version="1.0" encoding="utf-8"?>
<a:theme xmlns:a="http://schemas.openxmlformats.org/drawingml/2006/main" name="1_Tema de Offic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ersonalizado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ueba.potm" id="{1AC3120D-2963-42EE-A58F-B4700B3A835F}" vid="{3708CEA8-81B7-4251-86AD-FCCD8A561554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BoA una marca para las personas.ppt</Template>
  <TotalTime>11607</TotalTime>
  <Words>1260</Words>
  <Application>Microsoft Office PowerPoint</Application>
  <PresentationFormat>Panorámica</PresentationFormat>
  <Paragraphs>382</Paragraphs>
  <Slides>51</Slides>
  <Notes>44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63" baseType="lpstr">
      <vt:lpstr>Arial</vt:lpstr>
      <vt:lpstr>Arial Narrow</vt:lpstr>
      <vt:lpstr>Calibri</vt:lpstr>
      <vt:lpstr>Calibri Light</vt:lpstr>
      <vt:lpstr>Century Gothic</vt:lpstr>
      <vt:lpstr>Symbol</vt:lpstr>
      <vt:lpstr>Times New Roman</vt:lpstr>
      <vt:lpstr>Wingdings</vt:lpstr>
      <vt:lpstr>Tema de Office</vt:lpstr>
      <vt:lpstr>Diseño personalizado</vt:lpstr>
      <vt:lpstr>1_Tema de Office</vt:lpstr>
      <vt:lpstr>Clip</vt:lpstr>
      <vt:lpstr>Canjes - ATC – EMD - Interline </vt:lpstr>
      <vt:lpstr>Presentación de PowerPoint</vt:lpstr>
      <vt:lpstr>Presentación de PowerPoint</vt:lpstr>
      <vt:lpstr>Presentación de PowerPoint</vt:lpstr>
      <vt:lpstr>DÍA 1  - Tarifas  - Elementos para la emisión.  - Fare Families  - Análisis y estructura del Boleto.  - Tipos de Canjes – Re emisión  - Balance   - Aditional Collect  - Valor Residual  - Penalidad    </vt:lpstr>
      <vt:lpstr>DÍA 2  - ATC  - EMD  - Tipos de EMD  - Emisión del EMD  - Revalidación y Canjes del EMD  - Convenio Interlineal  - Conceptos</vt:lpstr>
      <vt:lpstr>DÍA 3  - Prácticas  - Evaluación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INSERTE TITULAR</dc:title>
  <dc:creator>Alejandro</dc:creator>
  <cp:lastModifiedBy>Alina Moruno Cotari</cp:lastModifiedBy>
  <cp:revision>337</cp:revision>
  <dcterms:created xsi:type="dcterms:W3CDTF">2015-02-27T00:19:45Z</dcterms:created>
  <dcterms:modified xsi:type="dcterms:W3CDTF">2019-06-14T00:37:25Z</dcterms:modified>
  <cp:contentStatus/>
</cp:coreProperties>
</file>