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ppt/tags/tag36.xml" ContentType="application/vnd.openxmlformats-officedocument.presentationml.tags+xml"/>
  <Override PartName="/ppt/notesSlides/notesSlide36.xml" ContentType="application/vnd.openxmlformats-officedocument.presentationml.notesSlide+xml"/>
  <Override PartName="/ppt/tags/tag37.xml" ContentType="application/vnd.openxmlformats-officedocument.presentationml.tags+xml"/>
  <Override PartName="/ppt/notesSlides/notesSlide37.xml" ContentType="application/vnd.openxmlformats-officedocument.presentationml.notesSlide+xml"/>
  <Override PartName="/ppt/tags/tag38.xml" ContentType="application/vnd.openxmlformats-officedocument.presentationml.tags+xml"/>
  <Override PartName="/ppt/notesSlides/notesSlide38.xml" ContentType="application/vnd.openxmlformats-officedocument.presentationml.notesSlide+xml"/>
  <Override PartName="/ppt/tags/tag39.xml" ContentType="application/vnd.openxmlformats-officedocument.presentationml.tags+xml"/>
  <Override PartName="/ppt/notesSlides/notesSlide39.xml" ContentType="application/vnd.openxmlformats-officedocument.presentationml.notesSlide+xml"/>
  <Override PartName="/ppt/tags/tag40.xml" ContentType="application/vnd.openxmlformats-officedocument.presentationml.tags+xml"/>
  <Override PartName="/ppt/notesSlides/notesSlide40.xml" ContentType="application/vnd.openxmlformats-officedocument.presentationml.notesSlide+xml"/>
  <Override PartName="/ppt/tags/tag41.xml" ContentType="application/vnd.openxmlformats-officedocument.presentationml.tags+xml"/>
  <Override PartName="/ppt/notesSlides/notesSlide41.xml" ContentType="application/vnd.openxmlformats-officedocument.presentationml.notesSlide+xml"/>
  <Override PartName="/ppt/tags/tag42.xml" ContentType="application/vnd.openxmlformats-officedocument.presentationml.tags+xml"/>
  <Override PartName="/ppt/notesSlides/notesSlide42.xml" ContentType="application/vnd.openxmlformats-officedocument.presentationml.notesSlide+xml"/>
  <Override PartName="/ppt/tags/tag43.xml" ContentType="application/vnd.openxmlformats-officedocument.presentationml.tags+xml"/>
  <Override PartName="/ppt/notesSlides/notesSlide43.xml" ContentType="application/vnd.openxmlformats-officedocument.presentationml.notesSlide+xml"/>
  <Override PartName="/ppt/tags/tag44.xml" ContentType="application/vnd.openxmlformats-officedocument.presentationml.tags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71" r:id="rId3"/>
  </p:sldMasterIdLst>
  <p:notesMasterIdLst>
    <p:notesMasterId r:id="rId62"/>
  </p:notesMasterIdLst>
  <p:handoutMasterIdLst>
    <p:handoutMasterId r:id="rId63"/>
  </p:handoutMasterIdLst>
  <p:sldIdLst>
    <p:sldId id="256" r:id="rId4"/>
    <p:sldId id="265" r:id="rId5"/>
    <p:sldId id="315" r:id="rId6"/>
    <p:sldId id="281" r:id="rId7"/>
    <p:sldId id="351" r:id="rId8"/>
    <p:sldId id="419" r:id="rId9"/>
    <p:sldId id="311" r:id="rId10"/>
    <p:sldId id="372" r:id="rId11"/>
    <p:sldId id="373" r:id="rId12"/>
    <p:sldId id="352" r:id="rId13"/>
    <p:sldId id="353" r:id="rId14"/>
    <p:sldId id="354" r:id="rId15"/>
    <p:sldId id="400" r:id="rId16"/>
    <p:sldId id="406" r:id="rId17"/>
    <p:sldId id="355" r:id="rId18"/>
    <p:sldId id="398" r:id="rId19"/>
    <p:sldId id="356" r:id="rId20"/>
    <p:sldId id="401" r:id="rId21"/>
    <p:sldId id="402" r:id="rId22"/>
    <p:sldId id="403" r:id="rId23"/>
    <p:sldId id="404" r:id="rId24"/>
    <p:sldId id="407" r:id="rId25"/>
    <p:sldId id="396" r:id="rId26"/>
    <p:sldId id="357" r:id="rId27"/>
    <p:sldId id="408" r:id="rId28"/>
    <p:sldId id="409" r:id="rId29"/>
    <p:sldId id="410" r:id="rId30"/>
    <p:sldId id="358" r:id="rId31"/>
    <p:sldId id="411" r:id="rId32"/>
    <p:sldId id="412" r:id="rId33"/>
    <p:sldId id="413" r:id="rId34"/>
    <p:sldId id="385" r:id="rId35"/>
    <p:sldId id="414" r:id="rId36"/>
    <p:sldId id="394" r:id="rId37"/>
    <p:sldId id="361" r:id="rId38"/>
    <p:sldId id="397" r:id="rId39"/>
    <p:sldId id="389" r:id="rId40"/>
    <p:sldId id="362" r:id="rId41"/>
    <p:sldId id="363" r:id="rId42"/>
    <p:sldId id="395" r:id="rId43"/>
    <p:sldId id="364" r:id="rId44"/>
    <p:sldId id="390" r:id="rId45"/>
    <p:sldId id="391" r:id="rId46"/>
    <p:sldId id="392" r:id="rId47"/>
    <p:sldId id="393" r:id="rId48"/>
    <p:sldId id="365" r:id="rId49"/>
    <p:sldId id="415" r:id="rId50"/>
    <p:sldId id="366" r:id="rId51"/>
    <p:sldId id="367" r:id="rId52"/>
    <p:sldId id="416" r:id="rId53"/>
    <p:sldId id="422" r:id="rId54"/>
    <p:sldId id="424" r:id="rId55"/>
    <p:sldId id="425" r:id="rId56"/>
    <p:sldId id="423" r:id="rId57"/>
    <p:sldId id="417" r:id="rId58"/>
    <p:sldId id="418" r:id="rId59"/>
    <p:sldId id="426" r:id="rId60"/>
    <p:sldId id="349" r:id="rId6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6"/>
    <a:srgbClr val="00315D"/>
    <a:srgbClr val="BCD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0" autoAdjust="0"/>
    <p:restoredTop sz="94760" autoAdjust="0"/>
  </p:normalViewPr>
  <p:slideViewPr>
    <p:cSldViewPr snapToGrid="0">
      <p:cViewPr varScale="1">
        <p:scale>
          <a:sx n="113" d="100"/>
          <a:sy n="113" d="100"/>
        </p:scale>
        <p:origin x="64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handoutMaster" Target="handoutMasters/handoutMaster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6B3CD-B004-425D-ADD8-D61CAFEC57BD}" type="datetimeFigureOut">
              <a:rPr lang="es-ES" smtClean="0"/>
              <a:pPr/>
              <a:t>11/8/17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D9091-35F2-42B2-AED9-57B4C1AE74B5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2791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79025-7F85-4F43-83AC-63F180E8E60A}" type="datetimeFigureOut">
              <a:rPr lang="es-BO" smtClean="0"/>
              <a:pPr/>
              <a:t>11/8/17</a:t>
            </a:fld>
            <a:endParaRPr lang="es-B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ECDD1-DB46-4FD8-9144-209D1FBB47DB}" type="slidenum">
              <a:rPr lang="es-BO" smtClean="0"/>
              <a:pPr/>
              <a:t>‹#›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42841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636852-4FEE-4771-A5A0-F30DE8C1CAF9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59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94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51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8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03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67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636852-4FEE-4771-A5A0-F30DE8C1CAF9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59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3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56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696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036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16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00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636852-4FEE-4771-A5A0-F30DE8C1CAF9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592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765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11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365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242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139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21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636852-4FEE-4771-A5A0-F30DE8C1CAF9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592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394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888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211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092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7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7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89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68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744546-7509-4303-8D38-39F280640FC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28245" y="3066757"/>
            <a:ext cx="9144000" cy="787790"/>
          </a:xfrm>
        </p:spPr>
        <p:txBody>
          <a:bodyPr anchor="t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INGRESAR EL TITULAR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28245" y="2603232"/>
            <a:ext cx="9144000" cy="463525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x-none" dirty="0" smtClean="0"/>
              <a:t>INGRESAR REFERENCIA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271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11/8/17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142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11/8/17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4100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11/8/17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4443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11/8/17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5816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11/8/17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8494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11/8/17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6323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11/8/17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5357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11/8/17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102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28245" y="3066757"/>
            <a:ext cx="9144000" cy="787790"/>
          </a:xfrm>
        </p:spPr>
        <p:txBody>
          <a:bodyPr anchor="t"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INGRESAR EL TITULAR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28245" y="2603232"/>
            <a:ext cx="9144000" cy="463525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x-none" dirty="0" smtClean="0"/>
              <a:t>INGRESAR REFERENCIA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7284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695" y="1403594"/>
            <a:ext cx="10515600" cy="35904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317695" y="365126"/>
            <a:ext cx="10515600" cy="619612"/>
          </a:xfrm>
        </p:spPr>
        <p:txBody>
          <a:bodyPr anchor="t">
            <a:normAutofit/>
          </a:bodyPr>
          <a:lstStyle>
            <a:lvl1pPr>
              <a:defRPr sz="3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x-none" dirty="0" smtClean="0"/>
              <a:t>INSERTE EL TÍTULAR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070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695" y="1403594"/>
            <a:ext cx="10515600" cy="35904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317695" y="365126"/>
            <a:ext cx="10515600" cy="619612"/>
          </a:xfrm>
        </p:spPr>
        <p:txBody>
          <a:bodyPr anchor="t">
            <a:normAutofit/>
          </a:bodyPr>
          <a:lstStyle>
            <a:lvl1pPr>
              <a:defRPr sz="3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x-none" dirty="0" smtClean="0"/>
              <a:t>INSERTE EL TÍTULAR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0545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S Y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317701" y="1181687"/>
            <a:ext cx="7053770" cy="413590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x-none" dirty="0" smtClean="0"/>
              <a:t>INSERTE TABLA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7566025" y="1181100"/>
            <a:ext cx="3732213" cy="947738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x-none" dirty="0" smtClean="0"/>
              <a:t>INSERTAR EL NOMBRE DEL GRÁFICO O TABLA</a:t>
            </a:r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02538" y="2228850"/>
            <a:ext cx="3695700" cy="2919413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5pPr marL="1828800" indent="0">
              <a:buNone/>
              <a:defRPr/>
            </a:lvl5pPr>
          </a:lstStyle>
          <a:p>
            <a:pPr lvl="0"/>
            <a:r>
              <a:rPr lang="x-none" dirty="0" smtClean="0"/>
              <a:t>Insertar descripción breve de los datos que se muestran en el gráfico o tabla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1494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7695" y="365126"/>
            <a:ext cx="10515600" cy="619612"/>
          </a:xfrm>
        </p:spPr>
        <p:txBody>
          <a:bodyPr anchor="t">
            <a:normAutofit/>
          </a:bodyPr>
          <a:lstStyle>
            <a:lvl1pPr>
              <a:defRPr sz="3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x-none" dirty="0" smtClean="0"/>
              <a:t>INSERTE EL TÍTULAR</a:t>
            </a:r>
            <a:endParaRPr lang="es-ES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4735513"/>
            <a:ext cx="3344863" cy="587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3pPr marL="914400" indent="0" algn="l">
              <a:buNone/>
              <a:defRPr sz="1600" baseline="0"/>
            </a:lvl3pPr>
          </a:lstStyle>
          <a:p>
            <a:pPr lvl="0"/>
            <a:r>
              <a:rPr lang="x-none" dirty="0" smtClean="0"/>
              <a:t>Inserte descripción</a:t>
            </a:r>
            <a:endParaRPr lang="es-ES" dirty="0"/>
          </a:p>
        </p:txBody>
      </p:sp>
      <p:sp>
        <p:nvSpPr>
          <p:cNvPr id="19" name="Marcador de texto 17"/>
          <p:cNvSpPr>
            <a:spLocks noGrp="1"/>
          </p:cNvSpPr>
          <p:nvPr>
            <p:ph type="body" sz="quarter" idx="13" hasCustomPrompt="1"/>
          </p:nvPr>
        </p:nvSpPr>
        <p:spPr>
          <a:xfrm>
            <a:off x="3855134" y="4710461"/>
            <a:ext cx="3344863" cy="587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3pPr marL="914400" indent="0" algn="l">
              <a:buNone/>
              <a:defRPr sz="1600" baseline="0"/>
            </a:lvl3pPr>
          </a:lstStyle>
          <a:p>
            <a:pPr lvl="0"/>
            <a:r>
              <a:rPr lang="x-none" dirty="0" smtClean="0"/>
              <a:t>Inserte descripción</a:t>
            </a:r>
            <a:endParaRPr lang="es-ES" dirty="0"/>
          </a:p>
        </p:txBody>
      </p:sp>
      <p:sp>
        <p:nvSpPr>
          <p:cNvPr id="20" name="Marcador de texto 17"/>
          <p:cNvSpPr>
            <a:spLocks noGrp="1"/>
          </p:cNvSpPr>
          <p:nvPr>
            <p:ph type="body" sz="quarter" idx="14" hasCustomPrompt="1"/>
          </p:nvPr>
        </p:nvSpPr>
        <p:spPr>
          <a:xfrm>
            <a:off x="7488432" y="4710460"/>
            <a:ext cx="3344863" cy="587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3pPr marL="914400" indent="0" algn="l">
              <a:buNone/>
              <a:defRPr sz="1600" baseline="0"/>
            </a:lvl3pPr>
          </a:lstStyle>
          <a:p>
            <a:pPr lvl="0"/>
            <a:r>
              <a:rPr lang="x-none" dirty="0" smtClean="0"/>
              <a:t>Inserte descripción</a:t>
            </a:r>
            <a:endParaRPr lang="es-ES" dirty="0"/>
          </a:p>
        </p:txBody>
      </p:sp>
      <p:sp>
        <p:nvSpPr>
          <p:cNvPr id="22" name="Marcador de posición de imagen 21"/>
          <p:cNvSpPr>
            <a:spLocks noGrp="1"/>
          </p:cNvSpPr>
          <p:nvPr>
            <p:ph type="pic" sz="quarter" idx="15" hasCustomPrompt="1"/>
          </p:nvPr>
        </p:nvSpPr>
        <p:spPr>
          <a:xfrm>
            <a:off x="317500" y="1190625"/>
            <a:ext cx="3344863" cy="33940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x-none" dirty="0" smtClean="0"/>
              <a:t>Insertar imagen</a:t>
            </a:r>
            <a:endParaRPr lang="es-ES" dirty="0"/>
          </a:p>
        </p:txBody>
      </p:sp>
      <p:sp>
        <p:nvSpPr>
          <p:cNvPr id="23" name="Marcador de posición de imagen 21"/>
          <p:cNvSpPr>
            <a:spLocks noGrp="1"/>
          </p:cNvSpPr>
          <p:nvPr>
            <p:ph type="pic" sz="quarter" idx="16" hasCustomPrompt="1"/>
          </p:nvPr>
        </p:nvSpPr>
        <p:spPr>
          <a:xfrm>
            <a:off x="3855133" y="1190624"/>
            <a:ext cx="3344863" cy="33940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x-none" dirty="0" smtClean="0"/>
              <a:t>Insertar imagen</a:t>
            </a:r>
            <a:endParaRPr lang="es-ES" dirty="0"/>
          </a:p>
        </p:txBody>
      </p:sp>
      <p:sp>
        <p:nvSpPr>
          <p:cNvPr id="24" name="Marcador de posición de imagen 21"/>
          <p:cNvSpPr>
            <a:spLocks noGrp="1"/>
          </p:cNvSpPr>
          <p:nvPr>
            <p:ph type="pic" sz="quarter" idx="17" hasCustomPrompt="1"/>
          </p:nvPr>
        </p:nvSpPr>
        <p:spPr>
          <a:xfrm>
            <a:off x="7452176" y="1190623"/>
            <a:ext cx="3344863" cy="33940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x-none" dirty="0" smtClean="0"/>
              <a:t>Insertar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4564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678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709598" y="3059723"/>
            <a:ext cx="3957294" cy="921434"/>
          </a:xfrm>
        </p:spPr>
        <p:txBody>
          <a:bodyPr anchor="t">
            <a:normAutofit/>
          </a:bodyPr>
          <a:lstStyle>
            <a:lvl1pPr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551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1FF3F-09FA-4B79-9306-085818ED53A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dirty="0" smtClean="0">
                <a:solidFill>
                  <a:prstClr val="black">
                    <a:tint val="75000"/>
                  </a:prstClr>
                </a:solidFill>
              </a:rPr>
              <a:t>FOI REV 02 2015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6B07F-AC0D-41A7-87F6-C6EBECF1F21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9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S Y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317701" y="1181687"/>
            <a:ext cx="7053770" cy="413590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x-none" dirty="0" smtClean="0"/>
              <a:t>INSERTE TABLA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7566025" y="1181100"/>
            <a:ext cx="3732213" cy="947738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x-none" dirty="0" smtClean="0"/>
              <a:t>INSERTAR EL NOMBRE DEL GRÁFICO O TABLA</a:t>
            </a:r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02538" y="2228850"/>
            <a:ext cx="3695700" cy="2919413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5pPr marL="1828800" indent="0">
              <a:buNone/>
              <a:defRPr/>
            </a:lvl5pPr>
          </a:lstStyle>
          <a:p>
            <a:pPr lvl="0"/>
            <a:r>
              <a:rPr lang="x-none" dirty="0" smtClean="0"/>
              <a:t>Insertar descripción breve de los datos que se muestran en el gráfico o tabla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124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7695" y="365126"/>
            <a:ext cx="10515600" cy="619612"/>
          </a:xfrm>
        </p:spPr>
        <p:txBody>
          <a:bodyPr anchor="t">
            <a:normAutofit/>
          </a:bodyPr>
          <a:lstStyle>
            <a:lvl1pPr>
              <a:defRPr sz="36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x-none" dirty="0" smtClean="0"/>
              <a:t>INSERTE EL TÍTULAR</a:t>
            </a:r>
            <a:endParaRPr lang="es-ES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4735513"/>
            <a:ext cx="3344863" cy="587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3pPr marL="914400" indent="0" algn="l">
              <a:buNone/>
              <a:defRPr sz="1600" baseline="0"/>
            </a:lvl3pPr>
          </a:lstStyle>
          <a:p>
            <a:pPr lvl="0"/>
            <a:r>
              <a:rPr lang="x-none" dirty="0" smtClean="0"/>
              <a:t>Inserte descripción</a:t>
            </a:r>
            <a:endParaRPr lang="es-ES" dirty="0"/>
          </a:p>
        </p:txBody>
      </p:sp>
      <p:sp>
        <p:nvSpPr>
          <p:cNvPr id="19" name="Marcador de texto 17"/>
          <p:cNvSpPr>
            <a:spLocks noGrp="1"/>
          </p:cNvSpPr>
          <p:nvPr>
            <p:ph type="body" sz="quarter" idx="13" hasCustomPrompt="1"/>
          </p:nvPr>
        </p:nvSpPr>
        <p:spPr>
          <a:xfrm>
            <a:off x="3855134" y="4710461"/>
            <a:ext cx="3344863" cy="587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3pPr marL="914400" indent="0" algn="l">
              <a:buNone/>
              <a:defRPr sz="1600" baseline="0"/>
            </a:lvl3pPr>
          </a:lstStyle>
          <a:p>
            <a:pPr lvl="0"/>
            <a:r>
              <a:rPr lang="x-none" dirty="0" smtClean="0"/>
              <a:t>Inserte descripción</a:t>
            </a:r>
            <a:endParaRPr lang="es-ES" dirty="0"/>
          </a:p>
        </p:txBody>
      </p:sp>
      <p:sp>
        <p:nvSpPr>
          <p:cNvPr id="20" name="Marcador de texto 17"/>
          <p:cNvSpPr>
            <a:spLocks noGrp="1"/>
          </p:cNvSpPr>
          <p:nvPr>
            <p:ph type="body" sz="quarter" idx="14" hasCustomPrompt="1"/>
          </p:nvPr>
        </p:nvSpPr>
        <p:spPr>
          <a:xfrm>
            <a:off x="7488432" y="4710460"/>
            <a:ext cx="3344863" cy="5873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3pPr marL="914400" indent="0" algn="l">
              <a:buNone/>
              <a:defRPr sz="1600" baseline="0"/>
            </a:lvl3pPr>
          </a:lstStyle>
          <a:p>
            <a:pPr lvl="0"/>
            <a:r>
              <a:rPr lang="x-none" dirty="0" smtClean="0"/>
              <a:t>Inserte descripción</a:t>
            </a:r>
            <a:endParaRPr lang="es-ES" dirty="0"/>
          </a:p>
        </p:txBody>
      </p:sp>
      <p:sp>
        <p:nvSpPr>
          <p:cNvPr id="22" name="Marcador de posición de imagen 21"/>
          <p:cNvSpPr>
            <a:spLocks noGrp="1"/>
          </p:cNvSpPr>
          <p:nvPr>
            <p:ph type="pic" sz="quarter" idx="15" hasCustomPrompt="1"/>
          </p:nvPr>
        </p:nvSpPr>
        <p:spPr>
          <a:xfrm>
            <a:off x="317500" y="1190625"/>
            <a:ext cx="3344863" cy="33940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x-none" dirty="0" smtClean="0"/>
              <a:t>Insertar imagen</a:t>
            </a:r>
            <a:endParaRPr lang="es-ES" dirty="0"/>
          </a:p>
        </p:txBody>
      </p:sp>
      <p:sp>
        <p:nvSpPr>
          <p:cNvPr id="23" name="Marcador de posición de imagen 21"/>
          <p:cNvSpPr>
            <a:spLocks noGrp="1"/>
          </p:cNvSpPr>
          <p:nvPr>
            <p:ph type="pic" sz="quarter" idx="16" hasCustomPrompt="1"/>
          </p:nvPr>
        </p:nvSpPr>
        <p:spPr>
          <a:xfrm>
            <a:off x="3855133" y="1190624"/>
            <a:ext cx="3344863" cy="33940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x-none" dirty="0" smtClean="0"/>
              <a:t>Insertar imagen</a:t>
            </a:r>
            <a:endParaRPr lang="es-ES" dirty="0"/>
          </a:p>
        </p:txBody>
      </p:sp>
      <p:sp>
        <p:nvSpPr>
          <p:cNvPr id="24" name="Marcador de posición de imagen 21"/>
          <p:cNvSpPr>
            <a:spLocks noGrp="1"/>
          </p:cNvSpPr>
          <p:nvPr>
            <p:ph type="pic" sz="quarter" idx="17" hasCustomPrompt="1"/>
          </p:nvPr>
        </p:nvSpPr>
        <p:spPr>
          <a:xfrm>
            <a:off x="7452176" y="1190623"/>
            <a:ext cx="3344863" cy="339407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x-none" dirty="0" smtClean="0"/>
              <a:t>Insertar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229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66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709598" y="3059723"/>
            <a:ext cx="3957294" cy="921434"/>
          </a:xfrm>
        </p:spPr>
        <p:txBody>
          <a:bodyPr anchor="t">
            <a:normAutofit/>
          </a:bodyPr>
          <a:lstStyle>
            <a:lvl1pPr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535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11/8/17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889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11/8/17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80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2343-EC87-4F9C-8D9D-859E2ACEFF3F}" type="datetimeFigureOut">
              <a:rPr lang="es-ES" smtClean="0"/>
              <a:pPr/>
              <a:t>11/8/17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0368-BFC0-403C-9761-792257BA04E3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816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theme" Target="../theme/theme3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1769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7695" y="1825625"/>
            <a:ext cx="10515600" cy="3590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12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8" r:id="rId4"/>
    <p:sldLayoutId id="2147483655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92343-EC87-4F9C-8D9D-859E2ACEFF3F}" type="datetimeFigureOut">
              <a:rPr lang="es-ES" smtClean="0"/>
              <a:pPr/>
              <a:t>11/8/17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C0368-BFC0-403C-9761-792257BA04E3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568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1769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7695" y="1825625"/>
            <a:ext cx="10515600" cy="3590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88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6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7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notesSlide" Target="../notesSlides/notesSlide1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33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35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tags" Target="../tags/tag37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3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tags" Target="../tags/tag39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3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tags" Target="../tags/tag41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4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4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tags" Target="../tags/tag43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4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sms.obairlines.bo/intranetdocumentos" TargetMode="External"/><Relationship Id="rId4" Type="http://schemas.openxmlformats.org/officeDocument/2006/relationships/hyperlink" Target="http://intranet.obairlines.bo/" TargetMode="External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2" Type="http://schemas.openxmlformats.org/officeDocument/2006/relationships/hyperlink" Target="https://uat3.resdesktop.altea.amadeus.com/app_ard/apf/init/login?SITE=AOBBAOBB&amp;LANGUAGE=GB&amp;MARKETS=ARDW_PDT_INTER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2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BO" dirty="0" smtClean="0">
                <a:latin typeface="Century Gothic" panose="020B0502020202020204" pitchFamily="34" charset="0"/>
              </a:rPr>
              <a:t>AMADEUS ENTRENAMIENTO ALTEA  ARDW</a:t>
            </a: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BO" dirty="0" smtClean="0"/>
              <a:t>CURSO PARA PERSONAL OPERATIVO-COMERCIAL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5373160" y="6336668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JULIO 2017</a:t>
            </a:r>
            <a:endParaRPr lang="es-BO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13480" y="5314371"/>
            <a:ext cx="3280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Elaborado Por:</a:t>
            </a:r>
            <a:r>
              <a:rPr lang="es-BO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s-BO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INSTRUCTORES ALTEA ARDW</a:t>
            </a:r>
            <a:endParaRPr lang="es-B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4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CODIFICACIÓN   /  DECODIFICACIÓN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90255" y="1191733"/>
            <a:ext cx="9063566" cy="156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BO" sz="2600" b="1" dirty="0" smtClean="0"/>
              <a:t>ESTADOS*			DNS US						</a:t>
            </a:r>
          </a:p>
        </p:txBody>
      </p:sp>
      <p:pic>
        <p:nvPicPr>
          <p:cNvPr id="5" name="4 Imagen"/>
          <p:cNvPicPr/>
          <p:nvPr/>
        </p:nvPicPr>
        <p:blipFill rotWithShape="1">
          <a:blip r:embed="rId4"/>
          <a:srcRect l="28860" t="36735" r="13235" b="19573"/>
          <a:stretch/>
        </p:blipFill>
        <p:spPr>
          <a:xfrm>
            <a:off x="1631852" y="2595319"/>
            <a:ext cx="8243668" cy="30036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249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DATE   /  TIME 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38563" y="1191733"/>
            <a:ext cx="98947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BO" sz="2600" b="1" dirty="0" smtClean="0"/>
              <a:t>Horas Locales 			DDBUE</a:t>
            </a:r>
          </a:p>
          <a:p>
            <a:pPr>
              <a:lnSpc>
                <a:spcPct val="200000"/>
              </a:lnSpc>
            </a:pPr>
            <a:r>
              <a:rPr lang="es-BO" sz="2600" b="1" dirty="0" smtClean="0"/>
              <a:t>Hora CBB relación MAD	DDCBB1945/MAD</a:t>
            </a:r>
          </a:p>
          <a:p>
            <a:pPr>
              <a:lnSpc>
                <a:spcPct val="200000"/>
              </a:lnSpc>
            </a:pPr>
            <a:r>
              <a:rPr lang="es-BO" sz="2600" b="1" dirty="0" smtClean="0"/>
              <a:t>Tiempo de vuelo			DDLPB1029/CUZ1029</a:t>
            </a:r>
          </a:p>
          <a:p>
            <a:pPr>
              <a:lnSpc>
                <a:spcPct val="200000"/>
              </a:lnSpc>
            </a:pPr>
            <a:r>
              <a:rPr lang="es-BO" sz="2600" b="1" dirty="0" smtClean="0"/>
              <a:t>Convertir Horas GMT		DDZZZ2045/CBB						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8623495" y="13212"/>
            <a:ext cx="2757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s-ES" sz="6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DD</a:t>
            </a:r>
            <a:endParaRPr lang="es-ES" sz="66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97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AVAILABILITY  /  SCHEDULE  / TIMETABLE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1181685" y="1406769"/>
            <a:ext cx="2421324" cy="1336431"/>
          </a:xfrm>
          <a:prstGeom prst="ellips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AVAILABILITY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4400842" y="1477107"/>
            <a:ext cx="2259265" cy="1388923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SCHEDULE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7634067" y="1477107"/>
            <a:ext cx="2383390" cy="1552696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5"/>
                </a:solidFill>
              </a:rPr>
              <a:t>TIMETABLE</a:t>
            </a:r>
            <a:endParaRPr lang="es-ES" b="1" dirty="0">
              <a:solidFill>
                <a:schemeClr val="accent5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1910056" y="3365026"/>
            <a:ext cx="1010565" cy="1043201"/>
          </a:xfrm>
          <a:prstGeom prst="ellips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AN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933477" y="3365028"/>
            <a:ext cx="1085186" cy="1043199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>
                <a:solidFill>
                  <a:srgbClr val="C00000"/>
                </a:solidFill>
              </a:rPr>
              <a:t>S</a:t>
            </a:r>
            <a:r>
              <a:rPr lang="es-ES" sz="2500" b="1" dirty="0" smtClean="0">
                <a:solidFill>
                  <a:srgbClr val="C00000"/>
                </a:solidFill>
              </a:rPr>
              <a:t>N</a:t>
            </a:r>
            <a:endParaRPr lang="es-ES" sz="2500" b="1" dirty="0">
              <a:solidFill>
                <a:srgbClr val="C00000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8211722" y="3461814"/>
            <a:ext cx="1082403" cy="1069387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5"/>
                </a:solidFill>
              </a:rPr>
              <a:t>TN</a:t>
            </a:r>
            <a:endParaRPr lang="es-ES" sz="2500" b="1" dirty="0">
              <a:solidFill>
                <a:schemeClr val="accent5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44131" y="4907648"/>
            <a:ext cx="3144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Arial" panose="020B0604020202020204" pitchFamily="34" charset="0"/>
                <a:ea typeface="Times" panose="02020603060405020304" pitchFamily="18" charset="0"/>
              </a:rPr>
              <a:t>Solicitud de disponibilidad en un par de ciudades para comercialización (clases de </a:t>
            </a:r>
            <a:r>
              <a:rPr lang="es-ES_tradnl" dirty="0" smtClean="0">
                <a:latin typeface="Arial" panose="020B0604020202020204" pitchFamily="34" charset="0"/>
                <a:ea typeface="Times" panose="02020603060405020304" pitchFamily="18" charset="0"/>
              </a:rPr>
              <a:t>reserva)</a:t>
            </a:r>
            <a:endParaRPr lang="es-BO" dirty="0"/>
          </a:p>
        </p:txBody>
      </p:sp>
      <p:sp>
        <p:nvSpPr>
          <p:cNvPr id="3" name="Rectángulo 2"/>
          <p:cNvSpPr/>
          <p:nvPr/>
        </p:nvSpPr>
        <p:spPr>
          <a:xfrm>
            <a:off x="4150286" y="4917974"/>
            <a:ext cx="30830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Arial" panose="020B0604020202020204" pitchFamily="34" charset="0"/>
                <a:ea typeface="Times" panose="02020603060405020304" pitchFamily="18" charset="0"/>
              </a:rPr>
              <a:t>Schedule Neutral, muestra información completa del par de ciudades, reservas para comercializar y no comercializar.</a:t>
            </a:r>
            <a:endParaRPr lang="es-BO" dirty="0"/>
          </a:p>
        </p:txBody>
      </p:sp>
      <p:sp>
        <p:nvSpPr>
          <p:cNvPr id="5" name="Rectángulo 4"/>
          <p:cNvSpPr/>
          <p:nvPr/>
        </p:nvSpPr>
        <p:spPr>
          <a:xfrm>
            <a:off x="6948040" y="4936402"/>
            <a:ext cx="375544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s-ES_tradnl" dirty="0">
                <a:latin typeface="Arial" panose="020B0604020202020204" pitchFamily="34" charset="0"/>
                <a:ea typeface="Times" panose="02020603060405020304" pitchFamily="18" charset="0"/>
                <a:cs typeface="Times New Roman" panose="02020603050405020304" pitchFamily="18" charset="0"/>
              </a:rPr>
              <a:t>Time </a:t>
            </a:r>
            <a:r>
              <a:rPr lang="es-ES_tradnl" dirty="0" err="1">
                <a:latin typeface="Arial" panose="020B0604020202020204" pitchFamily="34" charset="0"/>
                <a:ea typeface="Times" panose="02020603060405020304" pitchFamily="18" charset="0"/>
                <a:cs typeface="Times New Roman" panose="02020603050405020304" pitchFamily="18" charset="0"/>
              </a:rPr>
              <a:t>table</a:t>
            </a:r>
            <a:r>
              <a:rPr lang="es-ES_tradnl" dirty="0">
                <a:latin typeface="Arial" panose="020B0604020202020204" pitchFamily="34" charset="0"/>
                <a:ea typeface="Times" panose="02020603060405020304" pitchFamily="18" charset="0"/>
                <a:cs typeface="Times New Roman" panose="02020603050405020304" pitchFamily="18" charset="0"/>
              </a:rPr>
              <a:t>, despliegue de programas de vuelo de un par de ciudades </a:t>
            </a:r>
            <a:endParaRPr lang="es-B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87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AVAILABILITY  /  SCHEDULE  / TIMETABLE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56986" y="1409891"/>
            <a:ext cx="1223887" cy="1166175"/>
          </a:xfrm>
          <a:prstGeom prst="ellips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AN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545044" y="2878473"/>
            <a:ext cx="1193994" cy="1166173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>
                <a:solidFill>
                  <a:srgbClr val="C00000"/>
                </a:solidFill>
              </a:rPr>
              <a:t>S</a:t>
            </a:r>
            <a:r>
              <a:rPr lang="es-ES" sz="2500" b="1" dirty="0" smtClean="0">
                <a:solidFill>
                  <a:srgbClr val="C00000"/>
                </a:solidFill>
              </a:rPr>
              <a:t>N</a:t>
            </a:r>
            <a:endParaRPr lang="es-ES" sz="2500" b="1" dirty="0">
              <a:solidFill>
                <a:srgbClr val="C00000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536304" y="4388620"/>
            <a:ext cx="1193994" cy="1166173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5"/>
                </a:solidFill>
              </a:rPr>
              <a:t>TN</a:t>
            </a:r>
            <a:endParaRPr lang="es-ES" sz="2500" b="1" dirty="0">
              <a:solidFill>
                <a:schemeClr val="accent5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410691" y="2175164"/>
            <a:ext cx="3754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b="1" dirty="0" smtClean="0"/>
              <a:t>01SEP CBBLPB</a:t>
            </a:r>
            <a:endParaRPr lang="es-BO" sz="32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618511" y="3103419"/>
            <a:ext cx="1302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b="1" dirty="0" smtClean="0">
                <a:solidFill>
                  <a:srgbClr val="FF0000"/>
                </a:solidFill>
              </a:rPr>
              <a:t>ACR</a:t>
            </a:r>
            <a:endParaRPr lang="es-BO" sz="3200" b="1" dirty="0"/>
          </a:p>
        </p:txBody>
      </p:sp>
      <p:sp>
        <p:nvSpPr>
          <p:cNvPr id="18" name="17 Cerrar llave"/>
          <p:cNvSpPr/>
          <p:nvPr/>
        </p:nvSpPr>
        <p:spPr>
          <a:xfrm>
            <a:off x="1357744" y="1454728"/>
            <a:ext cx="997528" cy="4128655"/>
          </a:xfrm>
          <a:prstGeom prst="rightBrace">
            <a:avLst>
              <a:gd name="adj1" fmla="val 8333"/>
              <a:gd name="adj2" fmla="val 221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9" name="18 Rectángulo"/>
          <p:cNvSpPr/>
          <p:nvPr/>
        </p:nvSpPr>
        <p:spPr>
          <a:xfrm>
            <a:off x="5906916" y="2219099"/>
            <a:ext cx="6035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3200" b="1" dirty="0" smtClean="0">
                <a:solidFill>
                  <a:srgbClr val="FF0000"/>
                </a:solidFill>
              </a:rPr>
              <a:t>/A</a:t>
            </a:r>
            <a:r>
              <a:rPr lang="es-BO" sz="3200" b="1" dirty="0" smtClean="0"/>
              <a:t>OB,IB</a:t>
            </a:r>
            <a:r>
              <a:rPr lang="es-BO" sz="3200" b="1" dirty="0" smtClean="0">
                <a:solidFill>
                  <a:srgbClr val="FF0000"/>
                </a:solidFill>
              </a:rPr>
              <a:t>/K</a:t>
            </a:r>
            <a:r>
              <a:rPr lang="es-BO" sz="3200" b="1" dirty="0" smtClean="0"/>
              <a:t>Z</a:t>
            </a:r>
            <a:r>
              <a:rPr lang="es-BO" sz="3200" b="1" dirty="0" smtClean="0">
                <a:solidFill>
                  <a:srgbClr val="FF0000"/>
                </a:solidFill>
              </a:rPr>
              <a:t>/C</a:t>
            </a:r>
            <a:r>
              <a:rPr lang="es-BO" sz="3200" b="1" dirty="0" smtClean="0"/>
              <a:t>B</a:t>
            </a:r>
            <a:r>
              <a:rPr lang="es-BO" sz="3200" b="1" dirty="0" smtClean="0">
                <a:solidFill>
                  <a:srgbClr val="FF0000"/>
                </a:solidFill>
              </a:rPr>
              <a:t>/X</a:t>
            </a:r>
            <a:r>
              <a:rPr lang="es-BO" sz="3200" b="1" dirty="0" smtClean="0"/>
              <a:t>CBB</a:t>
            </a:r>
            <a:r>
              <a:rPr lang="es-BO" sz="3200" b="1" dirty="0" smtClean="0">
                <a:solidFill>
                  <a:srgbClr val="FF0000"/>
                </a:solidFill>
              </a:rPr>
              <a:t>/F</a:t>
            </a:r>
            <a:r>
              <a:rPr lang="es-BO" sz="3200" b="1" dirty="0" smtClean="0"/>
              <a:t>D</a:t>
            </a:r>
            <a:r>
              <a:rPr lang="es-BO" sz="3200" b="1" dirty="0" smtClean="0">
                <a:solidFill>
                  <a:srgbClr val="FF0000"/>
                </a:solidFill>
              </a:rPr>
              <a:t>/F</a:t>
            </a:r>
            <a:r>
              <a:rPr lang="es-BO" sz="3200" b="1" dirty="0" smtClean="0"/>
              <a:t>N</a:t>
            </a:r>
            <a:endParaRPr lang="es-BO" sz="32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417128" y="3186548"/>
            <a:ext cx="141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b="1" dirty="0" smtClean="0">
                <a:solidFill>
                  <a:schemeClr val="tx2"/>
                </a:solidFill>
              </a:rPr>
              <a:t>;3 ; -5 </a:t>
            </a:r>
            <a:endParaRPr lang="es-BO" sz="3200" b="1" dirty="0">
              <a:solidFill>
                <a:schemeClr val="tx2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618511" y="3879273"/>
            <a:ext cx="7439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b="1" dirty="0" smtClean="0">
                <a:solidFill>
                  <a:srgbClr val="FF0000"/>
                </a:solidFill>
              </a:rPr>
              <a:t>AC </a:t>
            </a:r>
            <a:r>
              <a:rPr lang="es-BO" sz="3200" b="1" dirty="0" smtClean="0"/>
              <a:t>VVI                 // Origen            </a:t>
            </a:r>
          </a:p>
          <a:p>
            <a:r>
              <a:rPr lang="es-BO" sz="3200" b="1" dirty="0" smtClean="0">
                <a:solidFill>
                  <a:srgbClr val="FF0000"/>
                </a:solidFill>
              </a:rPr>
              <a:t>AC//</a:t>
            </a:r>
            <a:r>
              <a:rPr lang="es-BO" sz="3200" b="1" dirty="0" smtClean="0"/>
              <a:t>VVI              // Destino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4067695" y="3175061"/>
            <a:ext cx="1298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3200" b="1" dirty="0" smtClean="0">
                <a:solidFill>
                  <a:schemeClr val="tx2"/>
                </a:solidFill>
              </a:rPr>
              <a:t>21SEP</a:t>
            </a:r>
            <a:endParaRPr lang="es-BO" sz="3200" dirty="0">
              <a:solidFill>
                <a:schemeClr val="tx2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701638" y="5264728"/>
            <a:ext cx="706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b="1" dirty="0" smtClean="0">
                <a:solidFill>
                  <a:srgbClr val="FF0000"/>
                </a:solidFill>
              </a:rPr>
              <a:t>DO</a:t>
            </a:r>
            <a:r>
              <a:rPr lang="es-BO" sz="3200" b="1" dirty="0" smtClean="0"/>
              <a:t>1                    // INF VLO</a:t>
            </a:r>
            <a:endParaRPr lang="es-BO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00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PNR y Elementos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4025" y="1419367"/>
            <a:ext cx="103692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 smtClean="0">
                <a:cs typeface="Calibri" pitchFamily="34" charset="0"/>
              </a:rPr>
              <a:t>DISPONIBILIDAD</a:t>
            </a:r>
          </a:p>
          <a:p>
            <a:endParaRPr lang="es-ES" sz="2800" b="1" u="sng" dirty="0">
              <a:cs typeface="Calibri" pitchFamily="34" charset="0"/>
            </a:endParaRPr>
          </a:p>
          <a:p>
            <a:r>
              <a:rPr lang="es-ES" sz="2800" b="1" dirty="0" smtClean="0">
                <a:cs typeface="Calibri" pitchFamily="34" charset="0"/>
              </a:rPr>
              <a:t>AN BUEVVI</a:t>
            </a:r>
          </a:p>
          <a:p>
            <a:r>
              <a:rPr lang="es-ES" sz="2800" b="1" dirty="0" smtClean="0">
                <a:cs typeface="Calibri" pitchFamily="34" charset="0"/>
              </a:rPr>
              <a:t>AN 10OCTCBBVVI</a:t>
            </a:r>
          </a:p>
          <a:p>
            <a:r>
              <a:rPr lang="es-ES" sz="2800" b="1" dirty="0" smtClean="0">
                <a:cs typeface="Calibri" pitchFamily="34" charset="0"/>
              </a:rPr>
              <a:t>AN 10OCTCBBVVI 1600</a:t>
            </a:r>
          </a:p>
          <a:p>
            <a:r>
              <a:rPr lang="es-ES" sz="2800" b="1" dirty="0" smtClean="0">
                <a:cs typeface="Calibri" pitchFamily="34" charset="0"/>
              </a:rPr>
              <a:t>AN 10OCTCBBVVI/AOB</a:t>
            </a:r>
          </a:p>
          <a:p>
            <a:r>
              <a:rPr lang="es-ES" sz="2800" b="1" dirty="0" smtClean="0">
                <a:cs typeface="Calibri" pitchFamily="34" charset="0"/>
              </a:rPr>
              <a:t>AN 10OCTCBBVVI/AOB/FN</a:t>
            </a:r>
          </a:p>
          <a:p>
            <a:r>
              <a:rPr lang="es-ES" sz="2800" b="1" dirty="0" smtClean="0">
                <a:cs typeface="Calibri" pitchFamily="34" charset="0"/>
              </a:rPr>
              <a:t>AN 10OCTCBBVVI/AOB*15OCTVVICBB/AOB </a:t>
            </a:r>
          </a:p>
          <a:p>
            <a:endParaRPr lang="es-ES" sz="2800" b="1" u="sng" dirty="0">
              <a:latin typeface="Calibri" pitchFamily="34" charset="0"/>
              <a:cs typeface="Calibri" pitchFamily="34" charset="0"/>
            </a:endParaRPr>
          </a:p>
          <a:p>
            <a:endParaRPr lang="es-ES" sz="2800" b="1" dirty="0" smtClean="0">
              <a:latin typeface="Calibri" pitchFamily="34" charset="0"/>
              <a:cs typeface="Calibri" pitchFamily="34" charset="0"/>
            </a:endParaRPr>
          </a:p>
          <a:p>
            <a:endParaRPr lang="es-ES" sz="2800" b="1" u="sng" dirty="0">
              <a:latin typeface="Calibri" pitchFamily="34" charset="0"/>
              <a:cs typeface="Calibri" pitchFamily="34" charset="0"/>
            </a:endParaRPr>
          </a:p>
          <a:p>
            <a:endParaRPr lang="es-ES" sz="2800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1 CuadroTexto"/>
          <p:cNvSpPr txBox="1"/>
          <p:nvPr/>
        </p:nvSpPr>
        <p:spPr>
          <a:xfrm>
            <a:off x="8623495" y="13212"/>
            <a:ext cx="2757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s-ES" sz="6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AN</a:t>
            </a:r>
            <a:endParaRPr lang="es-ES" sz="66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6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AVAILABILITY  /  SCHEDULE  / TIMETABLE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1814732" y="1617710"/>
            <a:ext cx="1223887" cy="1166175"/>
          </a:xfrm>
          <a:prstGeom prst="ellips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AN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978497" y="1617710"/>
            <a:ext cx="1193994" cy="1166173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>
                <a:solidFill>
                  <a:srgbClr val="C00000"/>
                </a:solidFill>
              </a:rPr>
              <a:t>S</a:t>
            </a:r>
            <a:r>
              <a:rPr lang="es-ES" sz="2500" b="1" dirty="0" smtClean="0">
                <a:solidFill>
                  <a:srgbClr val="C00000"/>
                </a:solidFill>
              </a:rPr>
              <a:t>N</a:t>
            </a:r>
            <a:endParaRPr lang="es-ES" sz="2500" b="1" dirty="0">
              <a:solidFill>
                <a:srgbClr val="C00000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8211721" y="1617712"/>
            <a:ext cx="1193994" cy="1166173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5"/>
                </a:solidFill>
              </a:rPr>
              <a:t>TN</a:t>
            </a:r>
            <a:endParaRPr lang="es-ES" sz="2500" b="1" dirty="0">
              <a:solidFill>
                <a:schemeClr val="accent5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91319" y="2973995"/>
            <a:ext cx="95943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dirty="0"/>
              <a:t>Solicitud de disponibilidad en un par de ciudades para </a:t>
            </a:r>
            <a:r>
              <a:rPr lang="es-ES_tradnl" sz="2600" dirty="0" smtClean="0"/>
              <a:t>comercialización :</a:t>
            </a:r>
          </a:p>
          <a:p>
            <a:endParaRPr lang="es-ES" sz="26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2600" b="1" dirty="0" smtClean="0">
                <a:latin typeface="Calibri" pitchFamily="34" charset="0"/>
                <a:cs typeface="Calibri" pitchFamily="34" charset="0"/>
              </a:rPr>
              <a:t>….N		</a:t>
            </a:r>
            <a:r>
              <a:rPr lang="es-ES" sz="2600" dirty="0" smtClean="0">
                <a:latin typeface="Calibri" pitchFamily="34" charset="0"/>
                <a:cs typeface="Calibri" pitchFamily="34" charset="0"/>
              </a:rPr>
              <a:t>En base a la </a:t>
            </a:r>
            <a:r>
              <a:rPr lang="es-ES_tradnl" sz="2600" dirty="0" smtClean="0"/>
              <a:t>combinación </a:t>
            </a:r>
            <a:r>
              <a:rPr lang="es-ES_tradnl" sz="2600" dirty="0"/>
              <a:t>de las </a:t>
            </a:r>
            <a:r>
              <a:rPr lang="es-ES_tradnl" sz="2600" dirty="0" smtClean="0"/>
              <a:t>siguientes 3: </a:t>
            </a:r>
          </a:p>
          <a:p>
            <a:r>
              <a:rPr lang="es-ES" sz="2600" b="1" dirty="0" smtClean="0">
                <a:latin typeface="Calibri" pitchFamily="34" charset="0"/>
                <a:cs typeface="Calibri" pitchFamily="34" charset="0"/>
              </a:rPr>
              <a:t>….A		</a:t>
            </a:r>
            <a:r>
              <a:rPr lang="es-ES_tradnl" sz="2600" dirty="0" smtClean="0"/>
              <a:t>Ordenada </a:t>
            </a:r>
            <a:r>
              <a:rPr lang="es-ES_tradnl" sz="2600" dirty="0"/>
              <a:t>en función a la hora de </a:t>
            </a:r>
            <a:r>
              <a:rPr lang="es-ES_tradnl" sz="2600" dirty="0" smtClean="0"/>
              <a:t>llegada</a:t>
            </a:r>
            <a:endParaRPr lang="es-ES" sz="26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2600" b="1" dirty="0" smtClean="0">
                <a:latin typeface="Calibri" pitchFamily="34" charset="0"/>
                <a:cs typeface="Calibri" pitchFamily="34" charset="0"/>
              </a:rPr>
              <a:t>….D	</a:t>
            </a:r>
            <a:r>
              <a:rPr lang="es-ES" sz="26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s-ES_tradnl" sz="2600" dirty="0" smtClean="0"/>
              <a:t>Ordenada </a:t>
            </a:r>
            <a:r>
              <a:rPr lang="es-ES_tradnl" sz="2600" dirty="0"/>
              <a:t>en función a la hora de </a:t>
            </a:r>
            <a:r>
              <a:rPr lang="es-ES_tradnl" sz="2600" dirty="0" smtClean="0"/>
              <a:t>salida</a:t>
            </a:r>
          </a:p>
          <a:p>
            <a:r>
              <a:rPr lang="es-ES" sz="2600" b="1" dirty="0" smtClean="0">
                <a:latin typeface="Calibri" pitchFamily="34" charset="0"/>
                <a:cs typeface="Calibri" pitchFamily="34" charset="0"/>
              </a:rPr>
              <a:t>….E		</a:t>
            </a:r>
            <a:r>
              <a:rPr lang="es-ES" sz="2600" dirty="0" smtClean="0">
                <a:latin typeface="+mj-lt"/>
                <a:cs typeface="Calibri" pitchFamily="34" charset="0"/>
              </a:rPr>
              <a:t>O</a:t>
            </a:r>
            <a:r>
              <a:rPr lang="es-ES_tradnl" sz="2600" dirty="0" err="1" smtClean="0"/>
              <a:t>rdenada</a:t>
            </a:r>
            <a:r>
              <a:rPr lang="es-ES_tradnl" sz="2600" dirty="0" smtClean="0"/>
              <a:t> </a:t>
            </a:r>
            <a:r>
              <a:rPr lang="es-ES_tradnl" sz="2600" dirty="0"/>
              <a:t>en función a la hora de </a:t>
            </a:r>
            <a:r>
              <a:rPr lang="es-ES_tradnl" sz="2600" dirty="0" smtClean="0"/>
              <a:t>tiempo 		de viaje</a:t>
            </a:r>
            <a:endParaRPr lang="es-ES" sz="2600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03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DIRECT SELL</a:t>
            </a: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/  FARE DISPLAY  / GHOST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01445" y="1371600"/>
            <a:ext cx="103318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800" b="1" dirty="0" err="1" smtClean="0"/>
              <a:t>Direct</a:t>
            </a:r>
            <a:r>
              <a:rPr lang="es-ES_tradnl" sz="2800" b="1" dirty="0" smtClean="0"/>
              <a:t> </a:t>
            </a:r>
            <a:r>
              <a:rPr lang="es-ES_tradnl" sz="2800" b="1" dirty="0" err="1"/>
              <a:t>Sell</a:t>
            </a:r>
            <a:r>
              <a:rPr lang="es-ES_tradnl" sz="2800" b="1" dirty="0"/>
              <a:t> = </a:t>
            </a:r>
            <a:r>
              <a:rPr lang="es-ES_tradnl" sz="2800" dirty="0"/>
              <a:t>Venta directa asociado a un par de ciudades, en un vuelo y clase especifica. </a:t>
            </a:r>
            <a:r>
              <a:rPr lang="es-ES_tradnl" sz="2800" dirty="0" smtClean="0"/>
              <a:t>Despliega la opción OPEN</a:t>
            </a:r>
            <a:endParaRPr lang="es-B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800" b="1" dirty="0" err="1" smtClean="0"/>
              <a:t>Fare</a:t>
            </a:r>
            <a:r>
              <a:rPr lang="es-ES_tradnl" sz="2800" b="1" dirty="0" smtClean="0"/>
              <a:t> </a:t>
            </a:r>
            <a:r>
              <a:rPr lang="es-ES_tradnl" sz="2800" b="1" dirty="0" err="1"/>
              <a:t>Display</a:t>
            </a:r>
            <a:r>
              <a:rPr lang="es-ES_tradnl" sz="2800" b="1" dirty="0"/>
              <a:t> = </a:t>
            </a:r>
            <a:r>
              <a:rPr lang="es-ES_tradnl" sz="2800" dirty="0"/>
              <a:t>FQD Despliega el tarifario publicado de una aerolínea de un par de ciudades en una determinada moneda</a:t>
            </a:r>
            <a:r>
              <a:rPr lang="es-ES_tradnl" sz="2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800" b="1" dirty="0" err="1" smtClean="0"/>
              <a:t>Ghost</a:t>
            </a:r>
            <a:r>
              <a:rPr lang="es-ES_tradnl" sz="2800" b="1" dirty="0" smtClean="0"/>
              <a:t>, </a:t>
            </a:r>
            <a:r>
              <a:rPr lang="es-ES_tradnl" sz="2800" b="1" dirty="0" err="1" smtClean="0"/>
              <a:t>Passive</a:t>
            </a:r>
            <a:r>
              <a:rPr lang="es-ES_tradnl" sz="2800" b="1" dirty="0" smtClean="0"/>
              <a:t> &amp; </a:t>
            </a:r>
            <a:r>
              <a:rPr lang="es-ES_tradnl" sz="2800" b="1" dirty="0" err="1" smtClean="0"/>
              <a:t>Information</a:t>
            </a:r>
            <a:r>
              <a:rPr lang="es-ES_tradnl" sz="2800" b="1" dirty="0" smtClean="0"/>
              <a:t> Sector </a:t>
            </a:r>
            <a:r>
              <a:rPr lang="es-ES_tradnl" sz="2800" b="1" dirty="0" err="1" smtClean="0"/>
              <a:t>Sell</a:t>
            </a:r>
            <a:r>
              <a:rPr lang="es-ES_tradnl" sz="2800" b="1" dirty="0" smtClean="0"/>
              <a:t> = </a:t>
            </a:r>
            <a:r>
              <a:rPr lang="es-ES_tradnl" sz="2800" dirty="0" smtClean="0"/>
              <a:t>Despliega la opción ARUNK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BO" dirty="0"/>
          </a:p>
          <a:p>
            <a:r>
              <a:rPr lang="es-ES_tradnl" dirty="0" smtClean="0"/>
              <a:t>     </a:t>
            </a:r>
            <a:endParaRPr lang="es-ES" sz="28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7698807" y="4923842"/>
            <a:ext cx="2264058" cy="928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 smtClean="0"/>
              <a:t>AL  </a:t>
            </a:r>
            <a:r>
              <a:rPr lang="es-BO" b="1" dirty="0"/>
              <a:t>G</a:t>
            </a:r>
            <a:r>
              <a:rPr lang="es-BO" b="1" dirty="0" smtClean="0"/>
              <a:t>RAFICO</a:t>
            </a:r>
            <a:endParaRPr lang="es-BO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33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PNR y Elementos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455421" y="1436666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Nombre del Pasajero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4"/>
          <a:srcRect l="65053" t="24526" r="27109" b="61255"/>
          <a:stretch/>
        </p:blipFill>
        <p:spPr>
          <a:xfrm>
            <a:off x="1174002" y="1316210"/>
            <a:ext cx="864056" cy="764132"/>
          </a:xfrm>
          <a:prstGeom prst="rect">
            <a:avLst/>
          </a:prstGeom>
        </p:spPr>
      </p:pic>
      <p:pic>
        <p:nvPicPr>
          <p:cNvPr id="8" name="7 Imagen"/>
          <p:cNvPicPr/>
          <p:nvPr/>
        </p:nvPicPr>
        <p:blipFill rotWithShape="1">
          <a:blip r:embed="rId4"/>
          <a:srcRect l="66720" t="38243" r="28355" b="51042"/>
          <a:stretch/>
        </p:blipFill>
        <p:spPr>
          <a:xfrm>
            <a:off x="1171578" y="2421791"/>
            <a:ext cx="847579" cy="785569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 rotWithShape="1">
          <a:blip r:embed="rId4"/>
          <a:srcRect l="67244" t="51823" r="29336" b="39639"/>
          <a:stretch/>
        </p:blipFill>
        <p:spPr>
          <a:xfrm>
            <a:off x="1416901" y="3523737"/>
            <a:ext cx="306131" cy="423857"/>
          </a:xfrm>
          <a:prstGeom prst="rect">
            <a:avLst/>
          </a:prstGeom>
        </p:spPr>
      </p:pic>
      <p:pic>
        <p:nvPicPr>
          <p:cNvPr id="10" name="9 Imagen"/>
          <p:cNvPicPr/>
          <p:nvPr/>
        </p:nvPicPr>
        <p:blipFill rotWithShape="1">
          <a:blip r:embed="rId4"/>
          <a:srcRect l="64935" t="63333" r="26918" b="26387"/>
          <a:stretch/>
        </p:blipFill>
        <p:spPr>
          <a:xfrm>
            <a:off x="1125379" y="4373533"/>
            <a:ext cx="716484" cy="525038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 rotWithShape="1">
          <a:blip r:embed="rId4"/>
          <a:srcRect l="65237" t="74150" r="27220" b="12925"/>
          <a:stretch/>
        </p:blipFill>
        <p:spPr>
          <a:xfrm>
            <a:off x="1174002" y="5232203"/>
            <a:ext cx="762911" cy="681781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3455421" y="2421791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Itinerario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455419" y="3429727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Contactos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455421" y="4274424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Ticket </a:t>
            </a:r>
            <a:r>
              <a:rPr lang="es-ES" sz="2800" b="1" dirty="0" err="1" smtClean="0">
                <a:latin typeface="Calibri" pitchFamily="34" charset="0"/>
                <a:cs typeface="Calibri" pitchFamily="34" charset="0"/>
              </a:rPr>
              <a:t>Arrangment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455420" y="5232203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Quién solicita?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7811589" y="5107577"/>
            <a:ext cx="836022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RF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7811589" y="4113995"/>
            <a:ext cx="836022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TK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7811589" y="3168216"/>
            <a:ext cx="836022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AP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7811589" y="2165633"/>
            <a:ext cx="836022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SS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7811589" y="1191584"/>
            <a:ext cx="836022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NM</a:t>
            </a:r>
            <a:endParaRPr lang="es-E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69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10873443" y="235620"/>
            <a:ext cx="836022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NM</a:t>
            </a:r>
            <a:endParaRPr lang="es-E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42183" y="342158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Nombre del Pasajero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65053" t="24526" r="27109" b="61255"/>
          <a:stretch/>
        </p:blipFill>
        <p:spPr>
          <a:xfrm>
            <a:off x="249382" y="290974"/>
            <a:ext cx="864056" cy="764132"/>
          </a:xfrm>
          <a:prstGeom prst="rect">
            <a:avLst/>
          </a:prstGeo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 l="3088" t="34091" r="22588" b="41477"/>
          <a:stretch>
            <a:fillRect/>
          </a:stretch>
        </p:blipFill>
        <p:spPr bwMode="auto">
          <a:xfrm>
            <a:off x="374074" y="1357745"/>
            <a:ext cx="11394662" cy="210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415635" y="3560618"/>
            <a:ext cx="11499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400" b="1" dirty="0" smtClean="0"/>
              <a:t>NM1PAZ/JOSE </a:t>
            </a:r>
            <a:r>
              <a:rPr lang="es-BO" sz="2400" b="1" dirty="0" smtClean="0">
                <a:solidFill>
                  <a:srgbClr val="FF0000"/>
                </a:solidFill>
              </a:rPr>
              <a:t>(SNN)                                          </a:t>
            </a:r>
            <a:r>
              <a:rPr lang="es-BO" sz="2400" b="1" dirty="0" smtClean="0"/>
              <a:t>//  </a:t>
            </a:r>
            <a:r>
              <a:rPr lang="es-BO" sz="2400" b="1" dirty="0" smtClean="0">
                <a:solidFill>
                  <a:srgbClr val="FF0000"/>
                </a:solidFill>
              </a:rPr>
              <a:t>SENIOR</a:t>
            </a:r>
            <a:r>
              <a:rPr lang="es-BO" sz="2400" b="1" dirty="0" smtClean="0"/>
              <a:t>     //  SS1</a:t>
            </a:r>
            <a:r>
              <a:rPr lang="es-BO" sz="2400" b="1" dirty="0" smtClean="0">
                <a:solidFill>
                  <a:srgbClr val="FF0000"/>
                </a:solidFill>
              </a:rPr>
              <a:t>S</a:t>
            </a:r>
            <a:r>
              <a:rPr lang="es-BO" sz="2400" b="1" dirty="0" smtClean="0"/>
              <a:t>2</a:t>
            </a:r>
          </a:p>
          <a:p>
            <a:r>
              <a:rPr lang="es-BO" sz="2400" b="1" dirty="0" smtClean="0"/>
              <a:t>NM1RIOJA/EMANUEL(CHD/10JUN15)             // </a:t>
            </a:r>
            <a:r>
              <a:rPr lang="es-BO" sz="2400" b="1" dirty="0" smtClean="0">
                <a:solidFill>
                  <a:srgbClr val="FF0000"/>
                </a:solidFill>
              </a:rPr>
              <a:t>UMNR </a:t>
            </a:r>
            <a:r>
              <a:rPr lang="es-BO" sz="2400" b="1" dirty="0" smtClean="0"/>
              <a:t> //  SS1B2</a:t>
            </a:r>
            <a:r>
              <a:rPr lang="es-BO" sz="2400" b="1" dirty="0" smtClean="0">
                <a:solidFill>
                  <a:srgbClr val="FF0000"/>
                </a:solidFill>
              </a:rPr>
              <a:t>/UM7</a:t>
            </a:r>
            <a:r>
              <a:rPr lang="es-BO" sz="2400" b="1" dirty="0" smtClean="0"/>
              <a:t> // </a:t>
            </a:r>
            <a:r>
              <a:rPr lang="es-BO" sz="2400" b="1" dirty="0" smtClean="0">
                <a:solidFill>
                  <a:srgbClr val="FF0000"/>
                </a:solidFill>
              </a:rPr>
              <a:t>ERK</a:t>
            </a:r>
          </a:p>
          <a:p>
            <a:r>
              <a:rPr lang="es-BO" sz="2400" b="1" dirty="0" smtClean="0">
                <a:solidFill>
                  <a:srgbClr val="FF0000"/>
                </a:solidFill>
              </a:rPr>
              <a:t>=&gt; SR </a:t>
            </a:r>
            <a:r>
              <a:rPr lang="es-BO" sz="2400" b="1" dirty="0" smtClean="0"/>
              <a:t>UMNR</a:t>
            </a:r>
          </a:p>
          <a:p>
            <a:endParaRPr lang="es-BO" dirty="0"/>
          </a:p>
        </p:txBody>
      </p:sp>
      <p:sp>
        <p:nvSpPr>
          <p:cNvPr id="8" name="7 CuadroTexto"/>
          <p:cNvSpPr txBox="1"/>
          <p:nvPr/>
        </p:nvSpPr>
        <p:spPr>
          <a:xfrm>
            <a:off x="457201" y="5140036"/>
            <a:ext cx="4225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b="1" dirty="0" smtClean="0"/>
              <a:t>NG</a:t>
            </a:r>
            <a:r>
              <a:rPr lang="es-BO" sz="2800" b="1" dirty="0" smtClean="0">
                <a:solidFill>
                  <a:srgbClr val="FF0000"/>
                </a:solidFill>
              </a:rPr>
              <a:t>15</a:t>
            </a:r>
            <a:r>
              <a:rPr lang="es-BO" sz="2800" b="1" dirty="0" smtClean="0"/>
              <a:t>NOMBRE</a:t>
            </a:r>
          </a:p>
          <a:p>
            <a:r>
              <a:rPr lang="es-BO" sz="2800" b="1" dirty="0" smtClean="0">
                <a:solidFill>
                  <a:srgbClr val="FF0000"/>
                </a:solidFill>
              </a:rPr>
              <a:t>SR</a:t>
            </a:r>
            <a:r>
              <a:rPr lang="es-BO" sz="2800" b="1" dirty="0" smtClean="0"/>
              <a:t> </a:t>
            </a:r>
            <a:r>
              <a:rPr lang="es-BO" sz="2800" b="1" dirty="0" smtClean="0">
                <a:solidFill>
                  <a:schemeClr val="accent5"/>
                </a:solidFill>
              </a:rPr>
              <a:t>GRPF-</a:t>
            </a:r>
            <a:r>
              <a:rPr lang="es-BO" sz="2800" b="1" dirty="0" smtClean="0"/>
              <a:t>GRUPO</a:t>
            </a:r>
            <a:endParaRPr lang="es-BO" sz="2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225637" y="5334000"/>
            <a:ext cx="331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b="1" dirty="0" smtClean="0"/>
              <a:t>GRUPOS</a:t>
            </a:r>
            <a:endParaRPr lang="es-BO" sz="2800" b="1" dirty="0"/>
          </a:p>
        </p:txBody>
      </p:sp>
      <p:sp>
        <p:nvSpPr>
          <p:cNvPr id="10" name="9 Cerrar llave"/>
          <p:cNvSpPr/>
          <p:nvPr/>
        </p:nvSpPr>
        <p:spPr>
          <a:xfrm>
            <a:off x="3699164" y="5195455"/>
            <a:ext cx="290945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7471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66720" t="38243" r="28355" b="51042"/>
          <a:stretch/>
        </p:blipFill>
        <p:spPr>
          <a:xfrm>
            <a:off x="797505" y="315900"/>
            <a:ext cx="847579" cy="78556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621674" y="385173"/>
            <a:ext cx="4958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Itinerario</a:t>
            </a:r>
            <a:endParaRPr lang="es-E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10180716" y="336833"/>
            <a:ext cx="836022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SS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/>
          <a:srcRect l="2981" t="40152" r="22588" b="29545"/>
          <a:stretch>
            <a:fillRect/>
          </a:stretch>
        </p:blipFill>
        <p:spPr bwMode="auto">
          <a:xfrm>
            <a:off x="456651" y="1844302"/>
            <a:ext cx="11535117" cy="292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5167745" y="2895601"/>
            <a:ext cx="652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b="1" dirty="0" smtClean="0"/>
              <a:t>SS 1B2</a:t>
            </a:r>
            <a:r>
              <a:rPr lang="es-BO" sz="3200" b="1" dirty="0" smtClean="0">
                <a:solidFill>
                  <a:srgbClr val="FF0000"/>
                </a:solidFill>
              </a:rPr>
              <a:t>/PE</a:t>
            </a:r>
            <a:r>
              <a:rPr lang="es-BO" sz="3200" b="1" dirty="0" smtClean="0"/>
              <a:t>      </a:t>
            </a:r>
            <a:r>
              <a:rPr lang="es-BO" sz="3200" b="1" dirty="0" smtClean="0">
                <a:solidFill>
                  <a:schemeClr val="accent2"/>
                </a:solidFill>
              </a:rPr>
              <a:t>//LISTA DE ESPERA</a:t>
            </a:r>
            <a:endParaRPr lang="es-BO" sz="3200" b="1" dirty="0">
              <a:solidFill>
                <a:schemeClr val="accent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75855" y="4932219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b="1" dirty="0" smtClean="0"/>
              <a:t>SS OB630</a:t>
            </a:r>
            <a:r>
              <a:rPr lang="es-BO" sz="3200" b="1" dirty="0" smtClean="0">
                <a:solidFill>
                  <a:srgbClr val="FF0000"/>
                </a:solidFill>
              </a:rPr>
              <a:t>B</a:t>
            </a:r>
            <a:r>
              <a:rPr lang="es-BO" sz="3200" b="1" dirty="0" smtClean="0"/>
              <a:t>01SEPCBBVVI </a:t>
            </a:r>
            <a:r>
              <a:rPr lang="es-BO" sz="3200" b="1" dirty="0" smtClean="0">
                <a:solidFill>
                  <a:srgbClr val="FF0000"/>
                </a:solidFill>
              </a:rPr>
              <a:t>2</a:t>
            </a:r>
            <a:r>
              <a:rPr lang="es-BO" sz="3200" b="1" dirty="0" smtClean="0"/>
              <a:t>      </a:t>
            </a:r>
            <a:r>
              <a:rPr lang="es-BO" sz="3200" b="1" dirty="0" smtClean="0">
                <a:solidFill>
                  <a:schemeClr val="accent2"/>
                </a:solidFill>
              </a:rPr>
              <a:t>//VENTA LARGA</a:t>
            </a:r>
            <a:endParaRPr lang="es-BO" sz="3200" b="1" dirty="0">
              <a:solidFill>
                <a:schemeClr val="accent2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62000" y="5458691"/>
            <a:ext cx="620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b="1" dirty="0" smtClean="0"/>
              <a:t>SS 2</a:t>
            </a:r>
            <a:r>
              <a:rPr lang="es-BO" sz="3200" b="1" dirty="0" smtClean="0">
                <a:solidFill>
                  <a:srgbClr val="FF0000"/>
                </a:solidFill>
              </a:rPr>
              <a:t>B</a:t>
            </a:r>
            <a:r>
              <a:rPr lang="es-BO" sz="3200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s-BO" sz="3200" b="1" dirty="0" smtClean="0">
                <a:solidFill>
                  <a:srgbClr val="FF0000"/>
                </a:solidFill>
              </a:rPr>
              <a:t>*N</a:t>
            </a:r>
            <a:r>
              <a:rPr lang="es-BO" sz="3200" b="1" dirty="0" smtClean="0">
                <a:solidFill>
                  <a:schemeClr val="accent5">
                    <a:lumMod val="75000"/>
                  </a:schemeClr>
                </a:solidFill>
              </a:rPr>
              <a:t>12</a:t>
            </a:r>
            <a:r>
              <a:rPr lang="es-BO" sz="3200" b="1" dirty="0" smtClean="0"/>
              <a:t>      </a:t>
            </a:r>
            <a:r>
              <a:rPr lang="es-BO" sz="3200" b="1" dirty="0" smtClean="0">
                <a:solidFill>
                  <a:schemeClr val="accent2"/>
                </a:solidFill>
              </a:rPr>
              <a:t>//VENTA DUAL</a:t>
            </a:r>
            <a:endParaRPr lang="es-BO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6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793751" y="2683111"/>
            <a:ext cx="2063749" cy="1981200"/>
            <a:chOff x="595296" y="1571612"/>
            <a:chExt cx="1547812" cy="1981200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 flipH="1">
              <a:off x="1563654" y="1846251"/>
              <a:ext cx="498476" cy="1239839"/>
              <a:chOff x="4224" y="2124"/>
              <a:chExt cx="261" cy="709"/>
            </a:xfrm>
            <a:solidFill>
              <a:srgbClr val="A80000"/>
            </a:solidFill>
          </p:grpSpPr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4273" y="2124"/>
                <a:ext cx="143" cy="158"/>
              </a:xfrm>
              <a:custGeom>
                <a:avLst/>
                <a:gdLst>
                  <a:gd name="T0" fmla="*/ 1 w 431"/>
                  <a:gd name="T1" fmla="*/ 0 h 472"/>
                  <a:gd name="T2" fmla="*/ 2 w 431"/>
                  <a:gd name="T3" fmla="*/ 0 h 472"/>
                  <a:gd name="T4" fmla="*/ 3 w 431"/>
                  <a:gd name="T5" fmla="*/ 0 h 472"/>
                  <a:gd name="T6" fmla="*/ 4 w 431"/>
                  <a:gd name="T7" fmla="*/ 1 h 472"/>
                  <a:gd name="T8" fmla="*/ 4 w 431"/>
                  <a:gd name="T9" fmla="*/ 2 h 472"/>
                  <a:gd name="T10" fmla="*/ 4 w 431"/>
                  <a:gd name="T11" fmla="*/ 2 h 472"/>
                  <a:gd name="T12" fmla="*/ 5 w 431"/>
                  <a:gd name="T13" fmla="*/ 2 h 472"/>
                  <a:gd name="T14" fmla="*/ 5 w 431"/>
                  <a:gd name="T15" fmla="*/ 2 h 472"/>
                  <a:gd name="T16" fmla="*/ 5 w 431"/>
                  <a:gd name="T17" fmla="*/ 2 h 472"/>
                  <a:gd name="T18" fmla="*/ 4 w 431"/>
                  <a:gd name="T19" fmla="*/ 3 h 472"/>
                  <a:gd name="T20" fmla="*/ 4 w 431"/>
                  <a:gd name="T21" fmla="*/ 4 h 472"/>
                  <a:gd name="T22" fmla="*/ 4 w 431"/>
                  <a:gd name="T23" fmla="*/ 5 h 472"/>
                  <a:gd name="T24" fmla="*/ 4 w 431"/>
                  <a:gd name="T25" fmla="*/ 6 h 472"/>
                  <a:gd name="T26" fmla="*/ 3 w 431"/>
                  <a:gd name="T27" fmla="*/ 6 h 472"/>
                  <a:gd name="T28" fmla="*/ 2 w 431"/>
                  <a:gd name="T29" fmla="*/ 6 h 472"/>
                  <a:gd name="T30" fmla="*/ 2 w 431"/>
                  <a:gd name="T31" fmla="*/ 6 h 472"/>
                  <a:gd name="T32" fmla="*/ 1 w 431"/>
                  <a:gd name="T33" fmla="*/ 5 h 472"/>
                  <a:gd name="T34" fmla="*/ 0 w 431"/>
                  <a:gd name="T35" fmla="*/ 4 h 472"/>
                  <a:gd name="T36" fmla="*/ 0 w 431"/>
                  <a:gd name="T37" fmla="*/ 3 h 472"/>
                  <a:gd name="T38" fmla="*/ 0 w 431"/>
                  <a:gd name="T39" fmla="*/ 1 h 472"/>
                  <a:gd name="T40" fmla="*/ 0 w 431"/>
                  <a:gd name="T41" fmla="*/ 1 h 472"/>
                  <a:gd name="T42" fmla="*/ 1 w 431"/>
                  <a:gd name="T43" fmla="*/ 0 h 472"/>
                  <a:gd name="T44" fmla="*/ 1 w 431"/>
                  <a:gd name="T45" fmla="*/ 0 h 47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1"/>
                  <a:gd name="T70" fmla="*/ 0 h 472"/>
                  <a:gd name="T71" fmla="*/ 431 w 431"/>
                  <a:gd name="T72" fmla="*/ 472 h 47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1" h="472">
                    <a:moveTo>
                      <a:pt x="106" y="0"/>
                    </a:moveTo>
                    <a:lnTo>
                      <a:pt x="178" y="0"/>
                    </a:lnTo>
                    <a:lnTo>
                      <a:pt x="248" y="28"/>
                    </a:lnTo>
                    <a:lnTo>
                      <a:pt x="289" y="52"/>
                    </a:lnTo>
                    <a:lnTo>
                      <a:pt x="318" y="137"/>
                    </a:lnTo>
                    <a:lnTo>
                      <a:pt x="337" y="188"/>
                    </a:lnTo>
                    <a:lnTo>
                      <a:pt x="407" y="131"/>
                    </a:lnTo>
                    <a:lnTo>
                      <a:pt x="431" y="137"/>
                    </a:lnTo>
                    <a:lnTo>
                      <a:pt x="425" y="164"/>
                    </a:lnTo>
                    <a:lnTo>
                      <a:pt x="337" y="256"/>
                    </a:lnTo>
                    <a:lnTo>
                      <a:pt x="337" y="323"/>
                    </a:lnTo>
                    <a:lnTo>
                      <a:pt x="318" y="392"/>
                    </a:lnTo>
                    <a:lnTo>
                      <a:pt x="289" y="444"/>
                    </a:lnTo>
                    <a:lnTo>
                      <a:pt x="248" y="472"/>
                    </a:lnTo>
                    <a:lnTo>
                      <a:pt x="195" y="472"/>
                    </a:lnTo>
                    <a:lnTo>
                      <a:pt x="123" y="444"/>
                    </a:lnTo>
                    <a:lnTo>
                      <a:pt x="77" y="387"/>
                    </a:lnTo>
                    <a:lnTo>
                      <a:pt x="36" y="301"/>
                    </a:lnTo>
                    <a:lnTo>
                      <a:pt x="5" y="221"/>
                    </a:lnTo>
                    <a:lnTo>
                      <a:pt x="0" y="114"/>
                    </a:lnTo>
                    <a:lnTo>
                      <a:pt x="17" y="62"/>
                    </a:lnTo>
                    <a:lnTo>
                      <a:pt x="41" y="28"/>
                    </a:lnTo>
                    <a:lnTo>
                      <a:pt x="10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4302" y="2301"/>
                <a:ext cx="102" cy="272"/>
              </a:xfrm>
              <a:custGeom>
                <a:avLst/>
                <a:gdLst>
                  <a:gd name="T0" fmla="*/ 1 w 305"/>
                  <a:gd name="T1" fmla="*/ 0 h 815"/>
                  <a:gd name="T2" fmla="*/ 1 w 305"/>
                  <a:gd name="T3" fmla="*/ 0 h 815"/>
                  <a:gd name="T4" fmla="*/ 2 w 305"/>
                  <a:gd name="T5" fmla="*/ 0 h 815"/>
                  <a:gd name="T6" fmla="*/ 3 w 305"/>
                  <a:gd name="T7" fmla="*/ 0 h 815"/>
                  <a:gd name="T8" fmla="*/ 3 w 305"/>
                  <a:gd name="T9" fmla="*/ 1 h 815"/>
                  <a:gd name="T10" fmla="*/ 3 w 305"/>
                  <a:gd name="T11" fmla="*/ 2 h 815"/>
                  <a:gd name="T12" fmla="*/ 4 w 305"/>
                  <a:gd name="T13" fmla="*/ 4 h 815"/>
                  <a:gd name="T14" fmla="*/ 4 w 305"/>
                  <a:gd name="T15" fmla="*/ 5 h 815"/>
                  <a:gd name="T16" fmla="*/ 4 w 305"/>
                  <a:gd name="T17" fmla="*/ 7 h 815"/>
                  <a:gd name="T18" fmla="*/ 3 w 305"/>
                  <a:gd name="T19" fmla="*/ 9 h 815"/>
                  <a:gd name="T20" fmla="*/ 3 w 305"/>
                  <a:gd name="T21" fmla="*/ 10 h 815"/>
                  <a:gd name="T22" fmla="*/ 2 w 305"/>
                  <a:gd name="T23" fmla="*/ 10 h 815"/>
                  <a:gd name="T24" fmla="*/ 2 w 305"/>
                  <a:gd name="T25" fmla="*/ 10 h 815"/>
                  <a:gd name="T26" fmla="*/ 1 w 305"/>
                  <a:gd name="T27" fmla="*/ 9 h 815"/>
                  <a:gd name="T28" fmla="*/ 1 w 305"/>
                  <a:gd name="T29" fmla="*/ 8 h 815"/>
                  <a:gd name="T30" fmla="*/ 0 w 305"/>
                  <a:gd name="T31" fmla="*/ 7 h 815"/>
                  <a:gd name="T32" fmla="*/ 1 w 305"/>
                  <a:gd name="T33" fmla="*/ 6 h 815"/>
                  <a:gd name="T34" fmla="*/ 1 w 305"/>
                  <a:gd name="T35" fmla="*/ 4 h 815"/>
                  <a:gd name="T36" fmla="*/ 0 w 305"/>
                  <a:gd name="T37" fmla="*/ 3 h 815"/>
                  <a:gd name="T38" fmla="*/ 0 w 305"/>
                  <a:gd name="T39" fmla="*/ 2 h 815"/>
                  <a:gd name="T40" fmla="*/ 0 w 305"/>
                  <a:gd name="T41" fmla="*/ 1 h 815"/>
                  <a:gd name="T42" fmla="*/ 1 w 305"/>
                  <a:gd name="T43" fmla="*/ 0 h 8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5"/>
                  <a:gd name="T67" fmla="*/ 0 h 815"/>
                  <a:gd name="T68" fmla="*/ 305 w 305"/>
                  <a:gd name="T69" fmla="*/ 815 h 8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5" h="815">
                    <a:moveTo>
                      <a:pt x="41" y="28"/>
                    </a:moveTo>
                    <a:lnTo>
                      <a:pt x="87" y="0"/>
                    </a:lnTo>
                    <a:lnTo>
                      <a:pt x="157" y="0"/>
                    </a:lnTo>
                    <a:lnTo>
                      <a:pt x="211" y="18"/>
                    </a:lnTo>
                    <a:lnTo>
                      <a:pt x="246" y="79"/>
                    </a:lnTo>
                    <a:lnTo>
                      <a:pt x="281" y="181"/>
                    </a:lnTo>
                    <a:lnTo>
                      <a:pt x="299" y="293"/>
                    </a:lnTo>
                    <a:lnTo>
                      <a:pt x="305" y="427"/>
                    </a:lnTo>
                    <a:lnTo>
                      <a:pt x="305" y="580"/>
                    </a:lnTo>
                    <a:lnTo>
                      <a:pt x="281" y="703"/>
                    </a:lnTo>
                    <a:lnTo>
                      <a:pt x="246" y="770"/>
                    </a:lnTo>
                    <a:lnTo>
                      <a:pt x="164" y="815"/>
                    </a:lnTo>
                    <a:lnTo>
                      <a:pt x="123" y="805"/>
                    </a:lnTo>
                    <a:lnTo>
                      <a:pt x="70" y="753"/>
                    </a:lnTo>
                    <a:lnTo>
                      <a:pt x="53" y="680"/>
                    </a:lnTo>
                    <a:lnTo>
                      <a:pt x="35" y="545"/>
                    </a:lnTo>
                    <a:lnTo>
                      <a:pt x="53" y="450"/>
                    </a:lnTo>
                    <a:lnTo>
                      <a:pt x="53" y="349"/>
                    </a:lnTo>
                    <a:lnTo>
                      <a:pt x="24" y="281"/>
                    </a:lnTo>
                    <a:lnTo>
                      <a:pt x="0" y="191"/>
                    </a:lnTo>
                    <a:lnTo>
                      <a:pt x="0" y="96"/>
                    </a:lnTo>
                    <a:lnTo>
                      <a:pt x="41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4350" y="2312"/>
                <a:ext cx="135" cy="268"/>
              </a:xfrm>
              <a:custGeom>
                <a:avLst/>
                <a:gdLst>
                  <a:gd name="T0" fmla="*/ 1 w 404"/>
                  <a:gd name="T1" fmla="*/ 0 h 806"/>
                  <a:gd name="T2" fmla="*/ 2 w 404"/>
                  <a:gd name="T3" fmla="*/ 0 h 806"/>
                  <a:gd name="T4" fmla="*/ 3 w 404"/>
                  <a:gd name="T5" fmla="*/ 1 h 806"/>
                  <a:gd name="T6" fmla="*/ 4 w 404"/>
                  <a:gd name="T7" fmla="*/ 3 h 806"/>
                  <a:gd name="T8" fmla="*/ 5 w 404"/>
                  <a:gd name="T9" fmla="*/ 4 h 806"/>
                  <a:gd name="T10" fmla="*/ 5 w 404"/>
                  <a:gd name="T11" fmla="*/ 5 h 806"/>
                  <a:gd name="T12" fmla="*/ 5 w 404"/>
                  <a:gd name="T13" fmla="*/ 6 h 806"/>
                  <a:gd name="T14" fmla="*/ 3 w 404"/>
                  <a:gd name="T15" fmla="*/ 7 h 806"/>
                  <a:gd name="T16" fmla="*/ 3 w 404"/>
                  <a:gd name="T17" fmla="*/ 7 h 806"/>
                  <a:gd name="T18" fmla="*/ 3 w 404"/>
                  <a:gd name="T19" fmla="*/ 8 h 806"/>
                  <a:gd name="T20" fmla="*/ 3 w 404"/>
                  <a:gd name="T21" fmla="*/ 8 h 806"/>
                  <a:gd name="T22" fmla="*/ 3 w 404"/>
                  <a:gd name="T23" fmla="*/ 9 h 806"/>
                  <a:gd name="T24" fmla="*/ 3 w 404"/>
                  <a:gd name="T25" fmla="*/ 10 h 806"/>
                  <a:gd name="T26" fmla="*/ 3 w 404"/>
                  <a:gd name="T27" fmla="*/ 10 h 806"/>
                  <a:gd name="T28" fmla="*/ 3 w 404"/>
                  <a:gd name="T29" fmla="*/ 9 h 806"/>
                  <a:gd name="T30" fmla="*/ 3 w 404"/>
                  <a:gd name="T31" fmla="*/ 8 h 806"/>
                  <a:gd name="T32" fmla="*/ 2 w 404"/>
                  <a:gd name="T33" fmla="*/ 8 h 806"/>
                  <a:gd name="T34" fmla="*/ 2 w 404"/>
                  <a:gd name="T35" fmla="*/ 7 h 806"/>
                  <a:gd name="T36" fmla="*/ 3 w 404"/>
                  <a:gd name="T37" fmla="*/ 7 h 806"/>
                  <a:gd name="T38" fmla="*/ 4 w 404"/>
                  <a:gd name="T39" fmla="*/ 6 h 806"/>
                  <a:gd name="T40" fmla="*/ 4 w 404"/>
                  <a:gd name="T41" fmla="*/ 5 h 806"/>
                  <a:gd name="T42" fmla="*/ 4 w 404"/>
                  <a:gd name="T43" fmla="*/ 4 h 806"/>
                  <a:gd name="T44" fmla="*/ 4 w 404"/>
                  <a:gd name="T45" fmla="*/ 3 h 806"/>
                  <a:gd name="T46" fmla="*/ 3 w 404"/>
                  <a:gd name="T47" fmla="*/ 2 h 806"/>
                  <a:gd name="T48" fmla="*/ 2 w 404"/>
                  <a:gd name="T49" fmla="*/ 1 h 806"/>
                  <a:gd name="T50" fmla="*/ 1 w 404"/>
                  <a:gd name="T51" fmla="*/ 1 h 806"/>
                  <a:gd name="T52" fmla="*/ 0 w 404"/>
                  <a:gd name="T53" fmla="*/ 1 h 806"/>
                  <a:gd name="T54" fmla="*/ 1 w 404"/>
                  <a:gd name="T55" fmla="*/ 0 h 8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04"/>
                  <a:gd name="T85" fmla="*/ 0 h 806"/>
                  <a:gd name="T86" fmla="*/ 404 w 404"/>
                  <a:gd name="T87" fmla="*/ 806 h 8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04" h="806">
                    <a:moveTo>
                      <a:pt x="46" y="0"/>
                    </a:moveTo>
                    <a:lnTo>
                      <a:pt x="176" y="28"/>
                    </a:lnTo>
                    <a:lnTo>
                      <a:pt x="276" y="95"/>
                    </a:lnTo>
                    <a:lnTo>
                      <a:pt x="351" y="208"/>
                    </a:lnTo>
                    <a:lnTo>
                      <a:pt x="399" y="315"/>
                    </a:lnTo>
                    <a:lnTo>
                      <a:pt x="404" y="433"/>
                    </a:lnTo>
                    <a:lnTo>
                      <a:pt x="368" y="513"/>
                    </a:lnTo>
                    <a:lnTo>
                      <a:pt x="281" y="563"/>
                    </a:lnTo>
                    <a:lnTo>
                      <a:pt x="211" y="598"/>
                    </a:lnTo>
                    <a:lnTo>
                      <a:pt x="211" y="631"/>
                    </a:lnTo>
                    <a:lnTo>
                      <a:pt x="257" y="670"/>
                    </a:lnTo>
                    <a:lnTo>
                      <a:pt x="281" y="755"/>
                    </a:lnTo>
                    <a:lnTo>
                      <a:pt x="257" y="806"/>
                    </a:lnTo>
                    <a:lnTo>
                      <a:pt x="228" y="783"/>
                    </a:lnTo>
                    <a:lnTo>
                      <a:pt x="228" y="738"/>
                    </a:lnTo>
                    <a:lnTo>
                      <a:pt x="205" y="670"/>
                    </a:lnTo>
                    <a:lnTo>
                      <a:pt x="170" y="631"/>
                    </a:lnTo>
                    <a:lnTo>
                      <a:pt x="158" y="580"/>
                    </a:lnTo>
                    <a:lnTo>
                      <a:pt x="211" y="546"/>
                    </a:lnTo>
                    <a:lnTo>
                      <a:pt x="310" y="478"/>
                    </a:lnTo>
                    <a:lnTo>
                      <a:pt x="351" y="417"/>
                    </a:lnTo>
                    <a:lnTo>
                      <a:pt x="351" y="350"/>
                    </a:lnTo>
                    <a:lnTo>
                      <a:pt x="298" y="248"/>
                    </a:lnTo>
                    <a:lnTo>
                      <a:pt x="211" y="158"/>
                    </a:lnTo>
                    <a:lnTo>
                      <a:pt x="158" y="113"/>
                    </a:lnTo>
                    <a:lnTo>
                      <a:pt x="82" y="95"/>
                    </a:lnTo>
                    <a:lnTo>
                      <a:pt x="0" y="73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4224" y="2310"/>
                <a:ext cx="100" cy="253"/>
              </a:xfrm>
              <a:custGeom>
                <a:avLst/>
                <a:gdLst>
                  <a:gd name="T0" fmla="*/ 2 w 300"/>
                  <a:gd name="T1" fmla="*/ 0 h 757"/>
                  <a:gd name="T2" fmla="*/ 3 w 300"/>
                  <a:gd name="T3" fmla="*/ 0 h 757"/>
                  <a:gd name="T4" fmla="*/ 4 w 300"/>
                  <a:gd name="T5" fmla="*/ 0 h 757"/>
                  <a:gd name="T6" fmla="*/ 4 w 300"/>
                  <a:gd name="T7" fmla="*/ 1 h 757"/>
                  <a:gd name="T8" fmla="*/ 3 w 300"/>
                  <a:gd name="T9" fmla="*/ 1 h 757"/>
                  <a:gd name="T10" fmla="*/ 3 w 300"/>
                  <a:gd name="T11" fmla="*/ 2 h 757"/>
                  <a:gd name="T12" fmla="*/ 2 w 300"/>
                  <a:gd name="T13" fmla="*/ 3 h 757"/>
                  <a:gd name="T14" fmla="*/ 1 w 300"/>
                  <a:gd name="T15" fmla="*/ 4 h 757"/>
                  <a:gd name="T16" fmla="*/ 1 w 300"/>
                  <a:gd name="T17" fmla="*/ 5 h 757"/>
                  <a:gd name="T18" fmla="*/ 1 w 300"/>
                  <a:gd name="T19" fmla="*/ 5 h 757"/>
                  <a:gd name="T20" fmla="*/ 1 w 300"/>
                  <a:gd name="T21" fmla="*/ 6 h 757"/>
                  <a:gd name="T22" fmla="*/ 2 w 300"/>
                  <a:gd name="T23" fmla="*/ 6 h 757"/>
                  <a:gd name="T24" fmla="*/ 3 w 300"/>
                  <a:gd name="T25" fmla="*/ 6 h 757"/>
                  <a:gd name="T26" fmla="*/ 3 w 300"/>
                  <a:gd name="T27" fmla="*/ 7 h 757"/>
                  <a:gd name="T28" fmla="*/ 3 w 300"/>
                  <a:gd name="T29" fmla="*/ 7 h 757"/>
                  <a:gd name="T30" fmla="*/ 3 w 300"/>
                  <a:gd name="T31" fmla="*/ 8 h 757"/>
                  <a:gd name="T32" fmla="*/ 3 w 300"/>
                  <a:gd name="T33" fmla="*/ 8 h 757"/>
                  <a:gd name="T34" fmla="*/ 2 w 300"/>
                  <a:gd name="T35" fmla="*/ 9 h 757"/>
                  <a:gd name="T36" fmla="*/ 2 w 300"/>
                  <a:gd name="T37" fmla="*/ 9 h 757"/>
                  <a:gd name="T38" fmla="*/ 2 w 300"/>
                  <a:gd name="T39" fmla="*/ 9 h 757"/>
                  <a:gd name="T40" fmla="*/ 2 w 300"/>
                  <a:gd name="T41" fmla="*/ 8 h 757"/>
                  <a:gd name="T42" fmla="*/ 3 w 300"/>
                  <a:gd name="T43" fmla="*/ 7 h 757"/>
                  <a:gd name="T44" fmla="*/ 2 w 300"/>
                  <a:gd name="T45" fmla="*/ 7 h 757"/>
                  <a:gd name="T46" fmla="*/ 1 w 300"/>
                  <a:gd name="T47" fmla="*/ 6 h 757"/>
                  <a:gd name="T48" fmla="*/ 0 w 300"/>
                  <a:gd name="T49" fmla="*/ 6 h 757"/>
                  <a:gd name="T50" fmla="*/ 0 w 300"/>
                  <a:gd name="T51" fmla="*/ 5 h 757"/>
                  <a:gd name="T52" fmla="*/ 0 w 300"/>
                  <a:gd name="T53" fmla="*/ 3 h 757"/>
                  <a:gd name="T54" fmla="*/ 1 w 300"/>
                  <a:gd name="T55" fmla="*/ 2 h 757"/>
                  <a:gd name="T56" fmla="*/ 2 w 300"/>
                  <a:gd name="T57" fmla="*/ 1 h 757"/>
                  <a:gd name="T58" fmla="*/ 2 w 300"/>
                  <a:gd name="T59" fmla="*/ 0 h 7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00"/>
                  <a:gd name="T91" fmla="*/ 0 h 757"/>
                  <a:gd name="T92" fmla="*/ 300 w 300"/>
                  <a:gd name="T93" fmla="*/ 757 h 7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00" h="757">
                    <a:moveTo>
                      <a:pt x="188" y="34"/>
                    </a:moveTo>
                    <a:lnTo>
                      <a:pt x="247" y="0"/>
                    </a:lnTo>
                    <a:lnTo>
                      <a:pt x="300" y="5"/>
                    </a:lnTo>
                    <a:lnTo>
                      <a:pt x="294" y="68"/>
                    </a:lnTo>
                    <a:lnTo>
                      <a:pt x="259" y="102"/>
                    </a:lnTo>
                    <a:lnTo>
                      <a:pt x="206" y="130"/>
                    </a:lnTo>
                    <a:lnTo>
                      <a:pt x="141" y="203"/>
                    </a:lnTo>
                    <a:lnTo>
                      <a:pt x="70" y="305"/>
                    </a:lnTo>
                    <a:lnTo>
                      <a:pt x="53" y="390"/>
                    </a:lnTo>
                    <a:lnTo>
                      <a:pt x="65" y="440"/>
                    </a:lnTo>
                    <a:lnTo>
                      <a:pt x="82" y="469"/>
                    </a:lnTo>
                    <a:lnTo>
                      <a:pt x="159" y="502"/>
                    </a:lnTo>
                    <a:lnTo>
                      <a:pt x="229" y="525"/>
                    </a:lnTo>
                    <a:lnTo>
                      <a:pt x="259" y="554"/>
                    </a:lnTo>
                    <a:lnTo>
                      <a:pt x="264" y="576"/>
                    </a:lnTo>
                    <a:lnTo>
                      <a:pt x="223" y="621"/>
                    </a:lnTo>
                    <a:lnTo>
                      <a:pt x="206" y="677"/>
                    </a:lnTo>
                    <a:lnTo>
                      <a:pt x="188" y="757"/>
                    </a:lnTo>
                    <a:lnTo>
                      <a:pt x="152" y="745"/>
                    </a:lnTo>
                    <a:lnTo>
                      <a:pt x="152" y="689"/>
                    </a:lnTo>
                    <a:lnTo>
                      <a:pt x="171" y="604"/>
                    </a:lnTo>
                    <a:lnTo>
                      <a:pt x="206" y="570"/>
                    </a:lnTo>
                    <a:lnTo>
                      <a:pt x="141" y="537"/>
                    </a:lnTo>
                    <a:lnTo>
                      <a:pt x="65" y="502"/>
                    </a:lnTo>
                    <a:lnTo>
                      <a:pt x="0" y="452"/>
                    </a:lnTo>
                    <a:lnTo>
                      <a:pt x="0" y="390"/>
                    </a:lnTo>
                    <a:lnTo>
                      <a:pt x="17" y="282"/>
                    </a:lnTo>
                    <a:lnTo>
                      <a:pt x="70" y="180"/>
                    </a:lnTo>
                    <a:lnTo>
                      <a:pt x="135" y="95"/>
                    </a:lnTo>
                    <a:lnTo>
                      <a:pt x="188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4358" y="2532"/>
                <a:ext cx="118" cy="301"/>
              </a:xfrm>
              <a:custGeom>
                <a:avLst/>
                <a:gdLst>
                  <a:gd name="T0" fmla="*/ 0 w 354"/>
                  <a:gd name="T1" fmla="*/ 0 h 903"/>
                  <a:gd name="T2" fmla="*/ 1 w 354"/>
                  <a:gd name="T3" fmla="*/ 0 h 903"/>
                  <a:gd name="T4" fmla="*/ 2 w 354"/>
                  <a:gd name="T5" fmla="*/ 1 h 903"/>
                  <a:gd name="T6" fmla="*/ 2 w 354"/>
                  <a:gd name="T7" fmla="*/ 3 h 903"/>
                  <a:gd name="T8" fmla="*/ 2 w 354"/>
                  <a:gd name="T9" fmla="*/ 6 h 903"/>
                  <a:gd name="T10" fmla="*/ 1 w 354"/>
                  <a:gd name="T11" fmla="*/ 9 h 903"/>
                  <a:gd name="T12" fmla="*/ 1 w 354"/>
                  <a:gd name="T13" fmla="*/ 10 h 903"/>
                  <a:gd name="T14" fmla="*/ 2 w 354"/>
                  <a:gd name="T15" fmla="*/ 10 h 903"/>
                  <a:gd name="T16" fmla="*/ 2 w 354"/>
                  <a:gd name="T17" fmla="*/ 9 h 903"/>
                  <a:gd name="T18" fmla="*/ 4 w 354"/>
                  <a:gd name="T19" fmla="*/ 9 h 903"/>
                  <a:gd name="T20" fmla="*/ 4 w 354"/>
                  <a:gd name="T21" fmla="*/ 9 h 903"/>
                  <a:gd name="T22" fmla="*/ 4 w 354"/>
                  <a:gd name="T23" fmla="*/ 9 h 903"/>
                  <a:gd name="T24" fmla="*/ 4 w 354"/>
                  <a:gd name="T25" fmla="*/ 9 h 903"/>
                  <a:gd name="T26" fmla="*/ 3 w 354"/>
                  <a:gd name="T27" fmla="*/ 10 h 903"/>
                  <a:gd name="T28" fmla="*/ 2 w 354"/>
                  <a:gd name="T29" fmla="*/ 11 h 903"/>
                  <a:gd name="T30" fmla="*/ 1 w 354"/>
                  <a:gd name="T31" fmla="*/ 11 h 903"/>
                  <a:gd name="T32" fmla="*/ 0 w 354"/>
                  <a:gd name="T33" fmla="*/ 11 h 903"/>
                  <a:gd name="T34" fmla="*/ 0 w 354"/>
                  <a:gd name="T35" fmla="*/ 10 h 903"/>
                  <a:gd name="T36" fmla="*/ 1 w 354"/>
                  <a:gd name="T37" fmla="*/ 9 h 903"/>
                  <a:gd name="T38" fmla="*/ 1 w 354"/>
                  <a:gd name="T39" fmla="*/ 8 h 903"/>
                  <a:gd name="T40" fmla="*/ 1 w 354"/>
                  <a:gd name="T41" fmla="*/ 5 h 903"/>
                  <a:gd name="T42" fmla="*/ 1 w 354"/>
                  <a:gd name="T43" fmla="*/ 3 h 903"/>
                  <a:gd name="T44" fmla="*/ 1 w 354"/>
                  <a:gd name="T45" fmla="*/ 1 h 903"/>
                  <a:gd name="T46" fmla="*/ 0 w 354"/>
                  <a:gd name="T47" fmla="*/ 1 h 903"/>
                  <a:gd name="T48" fmla="*/ 0 w 354"/>
                  <a:gd name="T49" fmla="*/ 0 h 90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54"/>
                  <a:gd name="T76" fmla="*/ 0 h 903"/>
                  <a:gd name="T77" fmla="*/ 354 w 354"/>
                  <a:gd name="T78" fmla="*/ 903 h 90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54" h="903">
                    <a:moveTo>
                      <a:pt x="24" y="0"/>
                    </a:moveTo>
                    <a:lnTo>
                      <a:pt x="106" y="33"/>
                    </a:lnTo>
                    <a:lnTo>
                      <a:pt x="147" y="118"/>
                    </a:lnTo>
                    <a:lnTo>
                      <a:pt x="159" y="269"/>
                    </a:lnTo>
                    <a:lnTo>
                      <a:pt x="147" y="521"/>
                    </a:lnTo>
                    <a:lnTo>
                      <a:pt x="113" y="717"/>
                    </a:lnTo>
                    <a:lnTo>
                      <a:pt x="94" y="802"/>
                    </a:lnTo>
                    <a:lnTo>
                      <a:pt x="130" y="819"/>
                    </a:lnTo>
                    <a:lnTo>
                      <a:pt x="200" y="752"/>
                    </a:lnTo>
                    <a:lnTo>
                      <a:pt x="284" y="701"/>
                    </a:lnTo>
                    <a:lnTo>
                      <a:pt x="306" y="707"/>
                    </a:lnTo>
                    <a:lnTo>
                      <a:pt x="354" y="740"/>
                    </a:lnTo>
                    <a:lnTo>
                      <a:pt x="354" y="757"/>
                    </a:lnTo>
                    <a:lnTo>
                      <a:pt x="253" y="802"/>
                    </a:lnTo>
                    <a:lnTo>
                      <a:pt x="147" y="858"/>
                    </a:lnTo>
                    <a:lnTo>
                      <a:pt x="60" y="903"/>
                    </a:lnTo>
                    <a:lnTo>
                      <a:pt x="17" y="892"/>
                    </a:lnTo>
                    <a:lnTo>
                      <a:pt x="17" y="840"/>
                    </a:lnTo>
                    <a:lnTo>
                      <a:pt x="53" y="767"/>
                    </a:lnTo>
                    <a:lnTo>
                      <a:pt x="77" y="616"/>
                    </a:lnTo>
                    <a:lnTo>
                      <a:pt x="94" y="438"/>
                    </a:lnTo>
                    <a:lnTo>
                      <a:pt x="106" y="236"/>
                    </a:lnTo>
                    <a:lnTo>
                      <a:pt x="60" y="113"/>
                    </a:lnTo>
                    <a:lnTo>
                      <a:pt x="0" y="63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4274" y="2502"/>
                <a:ext cx="91" cy="330"/>
              </a:xfrm>
              <a:custGeom>
                <a:avLst/>
                <a:gdLst>
                  <a:gd name="T0" fmla="*/ 1 w 272"/>
                  <a:gd name="T1" fmla="*/ 2 h 990"/>
                  <a:gd name="T2" fmla="*/ 2 w 272"/>
                  <a:gd name="T3" fmla="*/ 1 h 990"/>
                  <a:gd name="T4" fmla="*/ 3 w 272"/>
                  <a:gd name="T5" fmla="*/ 0 h 990"/>
                  <a:gd name="T6" fmla="*/ 3 w 272"/>
                  <a:gd name="T7" fmla="*/ 0 h 990"/>
                  <a:gd name="T8" fmla="*/ 3 w 272"/>
                  <a:gd name="T9" fmla="*/ 1 h 990"/>
                  <a:gd name="T10" fmla="*/ 2 w 272"/>
                  <a:gd name="T11" fmla="*/ 2 h 990"/>
                  <a:gd name="T12" fmla="*/ 2 w 272"/>
                  <a:gd name="T13" fmla="*/ 4 h 990"/>
                  <a:gd name="T14" fmla="*/ 1 w 272"/>
                  <a:gd name="T15" fmla="*/ 6 h 990"/>
                  <a:gd name="T16" fmla="*/ 1 w 272"/>
                  <a:gd name="T17" fmla="*/ 9 h 990"/>
                  <a:gd name="T18" fmla="*/ 1 w 272"/>
                  <a:gd name="T19" fmla="*/ 11 h 990"/>
                  <a:gd name="T20" fmla="*/ 1 w 272"/>
                  <a:gd name="T21" fmla="*/ 11 h 990"/>
                  <a:gd name="T22" fmla="*/ 2 w 272"/>
                  <a:gd name="T23" fmla="*/ 10 h 990"/>
                  <a:gd name="T24" fmla="*/ 2 w 272"/>
                  <a:gd name="T25" fmla="*/ 9 h 990"/>
                  <a:gd name="T26" fmla="*/ 2 w 272"/>
                  <a:gd name="T27" fmla="*/ 9 h 990"/>
                  <a:gd name="T28" fmla="*/ 3 w 272"/>
                  <a:gd name="T29" fmla="*/ 9 h 990"/>
                  <a:gd name="T30" fmla="*/ 2 w 272"/>
                  <a:gd name="T31" fmla="*/ 10 h 990"/>
                  <a:gd name="T32" fmla="*/ 2 w 272"/>
                  <a:gd name="T33" fmla="*/ 11 h 990"/>
                  <a:gd name="T34" fmla="*/ 1 w 272"/>
                  <a:gd name="T35" fmla="*/ 12 h 990"/>
                  <a:gd name="T36" fmla="*/ 0 w 272"/>
                  <a:gd name="T37" fmla="*/ 12 h 990"/>
                  <a:gd name="T38" fmla="*/ 0 w 272"/>
                  <a:gd name="T39" fmla="*/ 12 h 990"/>
                  <a:gd name="T40" fmla="*/ 0 w 272"/>
                  <a:gd name="T41" fmla="*/ 11 h 990"/>
                  <a:gd name="T42" fmla="*/ 0 w 272"/>
                  <a:gd name="T43" fmla="*/ 8 h 990"/>
                  <a:gd name="T44" fmla="*/ 0 w 272"/>
                  <a:gd name="T45" fmla="*/ 6 h 990"/>
                  <a:gd name="T46" fmla="*/ 1 w 272"/>
                  <a:gd name="T47" fmla="*/ 4 h 990"/>
                  <a:gd name="T48" fmla="*/ 1 w 272"/>
                  <a:gd name="T49" fmla="*/ 2 h 99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2"/>
                  <a:gd name="T76" fmla="*/ 0 h 990"/>
                  <a:gd name="T77" fmla="*/ 272 w 272"/>
                  <a:gd name="T78" fmla="*/ 990 h 99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2" h="990">
                    <a:moveTo>
                      <a:pt x="109" y="196"/>
                    </a:moveTo>
                    <a:lnTo>
                      <a:pt x="182" y="45"/>
                    </a:lnTo>
                    <a:lnTo>
                      <a:pt x="248" y="0"/>
                    </a:lnTo>
                    <a:lnTo>
                      <a:pt x="272" y="28"/>
                    </a:lnTo>
                    <a:lnTo>
                      <a:pt x="253" y="78"/>
                    </a:lnTo>
                    <a:lnTo>
                      <a:pt x="182" y="201"/>
                    </a:lnTo>
                    <a:lnTo>
                      <a:pt x="127" y="330"/>
                    </a:lnTo>
                    <a:lnTo>
                      <a:pt x="90" y="514"/>
                    </a:lnTo>
                    <a:lnTo>
                      <a:pt x="66" y="721"/>
                    </a:lnTo>
                    <a:lnTo>
                      <a:pt x="66" y="900"/>
                    </a:lnTo>
                    <a:lnTo>
                      <a:pt x="85" y="884"/>
                    </a:lnTo>
                    <a:lnTo>
                      <a:pt x="127" y="816"/>
                    </a:lnTo>
                    <a:lnTo>
                      <a:pt x="145" y="715"/>
                    </a:lnTo>
                    <a:lnTo>
                      <a:pt x="182" y="715"/>
                    </a:lnTo>
                    <a:lnTo>
                      <a:pt x="230" y="738"/>
                    </a:lnTo>
                    <a:lnTo>
                      <a:pt x="199" y="821"/>
                    </a:lnTo>
                    <a:lnTo>
                      <a:pt x="127" y="906"/>
                    </a:lnTo>
                    <a:lnTo>
                      <a:pt x="55" y="990"/>
                    </a:lnTo>
                    <a:lnTo>
                      <a:pt x="19" y="990"/>
                    </a:lnTo>
                    <a:lnTo>
                      <a:pt x="0" y="957"/>
                    </a:lnTo>
                    <a:lnTo>
                      <a:pt x="0" y="884"/>
                    </a:lnTo>
                    <a:lnTo>
                      <a:pt x="12" y="670"/>
                    </a:lnTo>
                    <a:lnTo>
                      <a:pt x="31" y="453"/>
                    </a:lnTo>
                    <a:lnTo>
                      <a:pt x="55" y="297"/>
                    </a:lnTo>
                    <a:lnTo>
                      <a:pt x="109" y="19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 flipH="1">
              <a:off x="693721" y="1571612"/>
              <a:ext cx="949325" cy="819150"/>
              <a:chOff x="4443" y="1968"/>
              <a:chExt cx="497" cy="469"/>
            </a:xfrm>
          </p:grpSpPr>
          <p:sp>
            <p:nvSpPr>
              <p:cNvPr id="3097" name="Oval 16"/>
              <p:cNvSpPr>
                <a:spLocks noChangeArrowheads="1"/>
              </p:cNvSpPr>
              <p:nvPr/>
            </p:nvSpPr>
            <p:spPr bwMode="auto">
              <a:xfrm>
                <a:off x="4443" y="1968"/>
                <a:ext cx="497" cy="46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98" name="Oval 17"/>
              <p:cNvSpPr>
                <a:spLocks noChangeArrowheads="1"/>
              </p:cNvSpPr>
              <p:nvPr/>
            </p:nvSpPr>
            <p:spPr bwMode="auto">
              <a:xfrm>
                <a:off x="4463" y="1994"/>
                <a:ext cx="443" cy="42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99" name="Freeform 18"/>
              <p:cNvSpPr>
                <a:spLocks/>
              </p:cNvSpPr>
              <p:nvPr/>
            </p:nvSpPr>
            <p:spPr bwMode="auto">
              <a:xfrm>
                <a:off x="4581" y="2037"/>
                <a:ext cx="119" cy="203"/>
              </a:xfrm>
              <a:custGeom>
                <a:avLst/>
                <a:gdLst>
                  <a:gd name="T0" fmla="*/ 0 w 357"/>
                  <a:gd name="T1" fmla="*/ 0 h 609"/>
                  <a:gd name="T2" fmla="*/ 0 w 357"/>
                  <a:gd name="T3" fmla="*/ 0 h 609"/>
                  <a:gd name="T4" fmla="*/ 0 w 357"/>
                  <a:gd name="T5" fmla="*/ 0 h 609"/>
                  <a:gd name="T6" fmla="*/ 0 w 357"/>
                  <a:gd name="T7" fmla="*/ 0 h 609"/>
                  <a:gd name="T8" fmla="*/ 0 w 357"/>
                  <a:gd name="T9" fmla="*/ 0 h 609"/>
                  <a:gd name="T10" fmla="*/ 0 w 357"/>
                  <a:gd name="T11" fmla="*/ 0 h 609"/>
                  <a:gd name="T12" fmla="*/ 0 w 357"/>
                  <a:gd name="T13" fmla="*/ 0 h 609"/>
                  <a:gd name="T14" fmla="*/ 0 w 357"/>
                  <a:gd name="T15" fmla="*/ 0 h 6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7"/>
                  <a:gd name="T25" fmla="*/ 0 h 609"/>
                  <a:gd name="T26" fmla="*/ 357 w 357"/>
                  <a:gd name="T27" fmla="*/ 609 h 6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7" h="609">
                    <a:moveTo>
                      <a:pt x="357" y="535"/>
                    </a:moveTo>
                    <a:lnTo>
                      <a:pt x="135" y="201"/>
                    </a:lnTo>
                    <a:lnTo>
                      <a:pt x="236" y="153"/>
                    </a:lnTo>
                    <a:lnTo>
                      <a:pt x="0" y="0"/>
                    </a:lnTo>
                    <a:lnTo>
                      <a:pt x="7" y="281"/>
                    </a:lnTo>
                    <a:lnTo>
                      <a:pt x="78" y="180"/>
                    </a:lnTo>
                    <a:lnTo>
                      <a:pt x="314" y="609"/>
                    </a:lnTo>
                    <a:lnTo>
                      <a:pt x="357" y="5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00" name="Freeform 19"/>
              <p:cNvSpPr>
                <a:spLocks/>
              </p:cNvSpPr>
              <p:nvPr/>
            </p:nvSpPr>
            <p:spPr bwMode="auto">
              <a:xfrm>
                <a:off x="4671" y="2209"/>
                <a:ext cx="117" cy="118"/>
              </a:xfrm>
              <a:custGeom>
                <a:avLst/>
                <a:gdLst>
                  <a:gd name="T0" fmla="*/ 0 w 351"/>
                  <a:gd name="T1" fmla="*/ 0 h 355"/>
                  <a:gd name="T2" fmla="*/ 0 w 351"/>
                  <a:gd name="T3" fmla="*/ 0 h 355"/>
                  <a:gd name="T4" fmla="*/ 0 w 351"/>
                  <a:gd name="T5" fmla="*/ 0 h 355"/>
                  <a:gd name="T6" fmla="*/ 0 w 351"/>
                  <a:gd name="T7" fmla="*/ 0 h 355"/>
                  <a:gd name="T8" fmla="*/ 0 w 351"/>
                  <a:gd name="T9" fmla="*/ 0 h 355"/>
                  <a:gd name="T10" fmla="*/ 0 w 351"/>
                  <a:gd name="T11" fmla="*/ 0 h 355"/>
                  <a:gd name="T12" fmla="*/ 0 w 351"/>
                  <a:gd name="T13" fmla="*/ 0 h 355"/>
                  <a:gd name="T14" fmla="*/ 0 w 351"/>
                  <a:gd name="T15" fmla="*/ 0 h 3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1"/>
                  <a:gd name="T25" fmla="*/ 0 h 355"/>
                  <a:gd name="T26" fmla="*/ 351 w 351"/>
                  <a:gd name="T27" fmla="*/ 355 h 35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1" h="355">
                    <a:moveTo>
                      <a:pt x="0" y="45"/>
                    </a:moveTo>
                    <a:lnTo>
                      <a:pt x="271" y="288"/>
                    </a:lnTo>
                    <a:lnTo>
                      <a:pt x="159" y="317"/>
                    </a:lnTo>
                    <a:lnTo>
                      <a:pt x="351" y="355"/>
                    </a:lnTo>
                    <a:lnTo>
                      <a:pt x="319" y="137"/>
                    </a:lnTo>
                    <a:lnTo>
                      <a:pt x="287" y="257"/>
                    </a:lnTo>
                    <a:lnTo>
                      <a:pt x="55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96" name="Text Box 20"/>
            <p:cNvSpPr txBox="1">
              <a:spLocks noChangeArrowheads="1"/>
            </p:cNvSpPr>
            <p:nvPr/>
          </p:nvSpPr>
          <p:spPr bwMode="auto">
            <a:xfrm>
              <a:off x="595296" y="3155937"/>
              <a:ext cx="1547812" cy="396875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000" b="1" dirty="0">
                  <a:solidFill>
                    <a:prstClr val="white"/>
                  </a:solidFill>
                  <a:latin typeface="Arial Narrow" pitchFamily="34" charset="0"/>
                </a:rPr>
                <a:t>Puntualidad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449065" y="2754795"/>
            <a:ext cx="2398183" cy="1792287"/>
            <a:chOff x="2562" y="1281"/>
            <a:chExt cx="1133" cy="1129"/>
          </a:xfrm>
        </p:grpSpPr>
        <p:graphicFrame>
          <p:nvGraphicFramePr>
            <p:cNvPr id="3078" name="Object 22"/>
            <p:cNvGraphicFramePr>
              <a:graphicFrameLocks noChangeAspect="1"/>
            </p:cNvGraphicFramePr>
            <p:nvPr/>
          </p:nvGraphicFramePr>
          <p:xfrm>
            <a:off x="2562" y="1281"/>
            <a:ext cx="958" cy="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9" name="Clip" r:id="rId5" imgW="41465520" imgH="30935160" progId="">
                    <p:embed/>
                  </p:oleObj>
                </mc:Choice>
                <mc:Fallback>
                  <p:oleObj name="Clip" r:id="rId5" imgW="41465520" imgH="30935160" progId="">
                    <p:embed/>
                    <p:pic>
                      <p:nvPicPr>
                        <p:cNvPr id="0" name="Picture 6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1281"/>
                          <a:ext cx="958" cy="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3" name="Text Box 23"/>
            <p:cNvSpPr txBox="1">
              <a:spLocks noChangeArrowheads="1"/>
            </p:cNvSpPr>
            <p:nvPr/>
          </p:nvSpPr>
          <p:spPr bwMode="auto">
            <a:xfrm>
              <a:off x="2659" y="2160"/>
              <a:ext cx="1036" cy="250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000" b="1" dirty="0">
                  <a:solidFill>
                    <a:prstClr val="white"/>
                  </a:solidFill>
                  <a:latin typeface="Arial Narrow" pitchFamily="34" charset="0"/>
                </a:rPr>
                <a:t>  Participación</a:t>
              </a: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8389803" y="2650873"/>
            <a:ext cx="2341033" cy="1943100"/>
            <a:chOff x="4541" y="2597"/>
            <a:chExt cx="1106" cy="1224"/>
          </a:xfrm>
        </p:grpSpPr>
        <p:graphicFrame>
          <p:nvGraphicFramePr>
            <p:cNvPr id="3075" name="Object 3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541" y="2605"/>
            <a:ext cx="1010" cy="8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0" name="Clip" r:id="rId7" imgW="22910760" imgH="26241480" progId="">
                    <p:embed/>
                  </p:oleObj>
                </mc:Choice>
                <mc:Fallback>
                  <p:oleObj name="Clip" r:id="rId7" imgW="22910760" imgH="26241480" progId="">
                    <p:embed/>
                    <p:pic>
                      <p:nvPicPr>
                        <p:cNvPr id="0" name="Picture 64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1" y="2605"/>
                          <a:ext cx="1010" cy="8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9" name="Text Box 32"/>
            <p:cNvSpPr txBox="1">
              <a:spLocks noChangeArrowheads="1"/>
            </p:cNvSpPr>
            <p:nvPr/>
          </p:nvSpPr>
          <p:spPr bwMode="auto">
            <a:xfrm>
              <a:off x="4632" y="3571"/>
              <a:ext cx="853" cy="250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tabLst>
                  <a:tab pos="625475" algn="l"/>
                </a:tabLst>
              </a:pPr>
              <a:r>
                <a:rPr lang="es-ES" sz="2000" b="1" dirty="0">
                  <a:solidFill>
                    <a:prstClr val="white"/>
                  </a:solidFill>
                  <a:latin typeface="Arial Narrow" pitchFamily="34" charset="0"/>
                </a:rPr>
                <a:t>Teléfonos</a:t>
              </a:r>
            </a:p>
          </p:txBody>
        </p:sp>
        <p:sp>
          <p:nvSpPr>
            <p:cNvPr id="3090" name="Line 33"/>
            <p:cNvSpPr>
              <a:spLocks noChangeShapeType="1"/>
            </p:cNvSpPr>
            <p:nvPr/>
          </p:nvSpPr>
          <p:spPr bwMode="auto">
            <a:xfrm rot="1437409">
              <a:off x="5085" y="2597"/>
              <a:ext cx="562" cy="4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 dirty="0">
                <a:solidFill>
                  <a:prstClr val="black"/>
                </a:solidFill>
              </a:endParaRPr>
            </a:p>
          </p:txBody>
        </p:sp>
      </p:grpSp>
      <p:sp>
        <p:nvSpPr>
          <p:cNvPr id="39" name="38 Rectángulo"/>
          <p:cNvSpPr/>
          <p:nvPr/>
        </p:nvSpPr>
        <p:spPr>
          <a:xfrm>
            <a:off x="2912676" y="142852"/>
            <a:ext cx="6211531" cy="523220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s-ES" sz="2800" b="1" dirty="0" smtClean="0">
                <a:solidFill>
                  <a:prstClr val="white"/>
                </a:solidFill>
              </a:rPr>
              <a:t>Funcionamiento del curso</a:t>
            </a:r>
          </a:p>
        </p:txBody>
      </p:sp>
      <p:sp>
        <p:nvSpPr>
          <p:cNvPr id="36" name="3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A53815-E92B-43AD-8412-138F5D30411C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s-ES" dirty="0">
              <a:solidFill>
                <a:prstClr val="black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20733079"/>
      </p:ext>
    </p:extLst>
  </p:cSld>
  <p:clrMapOvr>
    <a:masterClrMapping/>
  </p:clrMapOvr>
  <p:transition advTm="2588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67244" t="51823" r="29336" b="39639"/>
          <a:stretch/>
        </p:blipFill>
        <p:spPr>
          <a:xfrm>
            <a:off x="1458464" y="572718"/>
            <a:ext cx="306131" cy="42385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677091" y="423289"/>
            <a:ext cx="495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Contactos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9487988" y="341888"/>
            <a:ext cx="836022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AP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/>
          <a:srcRect l="2769" t="31250" r="18328" b="34091"/>
          <a:stretch>
            <a:fillRect/>
          </a:stretch>
        </p:blipFill>
        <p:spPr bwMode="auto">
          <a:xfrm>
            <a:off x="360218" y="1537855"/>
            <a:ext cx="11332108" cy="345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8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64935" t="63333" r="26918" b="26387"/>
          <a:stretch/>
        </p:blipFill>
        <p:spPr>
          <a:xfrm>
            <a:off x="1291633" y="563533"/>
            <a:ext cx="716484" cy="52503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621675" y="464424"/>
            <a:ext cx="495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Ticket </a:t>
            </a:r>
            <a:r>
              <a:rPr lang="es-ES" sz="3200" b="1" dirty="0" err="1" smtClean="0">
                <a:latin typeface="Calibri" pitchFamily="34" charset="0"/>
                <a:cs typeface="Calibri" pitchFamily="34" charset="0"/>
              </a:rPr>
              <a:t>Arrangment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9654243" y="276286"/>
            <a:ext cx="836022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TK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156" y="1737278"/>
            <a:ext cx="11391900" cy="280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8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PNR y Elementos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0860" y="1134484"/>
            <a:ext cx="103692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u="sng" dirty="0" smtClean="0">
                <a:latin typeface="Calibri" panose="020F0502020204030204" pitchFamily="34" charset="0"/>
              </a:rPr>
              <a:t>QUIEN SOLICITA?</a:t>
            </a:r>
          </a:p>
          <a:p>
            <a:endParaRPr lang="es-AR" sz="2800" b="1" u="sng" dirty="0">
              <a:latin typeface="Calibri" panose="020F0502020204030204" pitchFamily="34" charset="0"/>
            </a:endParaRPr>
          </a:p>
          <a:p>
            <a:r>
              <a:rPr lang="es-AR" sz="2800" b="1" dirty="0" smtClean="0">
                <a:latin typeface="Calibri" panose="020F0502020204030204" pitchFamily="34" charset="0"/>
              </a:rPr>
              <a:t>RFNOMBRE PAX</a:t>
            </a:r>
          </a:p>
          <a:p>
            <a:r>
              <a:rPr lang="es-AR" sz="2800" b="1" dirty="0" smtClean="0">
                <a:latin typeface="Calibri" panose="020F0502020204030204" pitchFamily="34" charset="0"/>
              </a:rPr>
              <a:t>RFLEONARDO HNO</a:t>
            </a:r>
          </a:p>
        </p:txBody>
      </p:sp>
      <p:sp>
        <p:nvSpPr>
          <p:cNvPr id="18" name="1 CuadroTexto"/>
          <p:cNvSpPr txBox="1"/>
          <p:nvPr/>
        </p:nvSpPr>
        <p:spPr>
          <a:xfrm>
            <a:off x="8623495" y="13212"/>
            <a:ext cx="2757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s-E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</a:t>
            </a:r>
            <a:r>
              <a:rPr lang="es-ES" sz="6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  <a:endParaRPr lang="es-ES" sz="66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3 Título"/>
          <p:cNvSpPr txBox="1">
            <a:spLocks/>
          </p:cNvSpPr>
          <p:nvPr/>
        </p:nvSpPr>
        <p:spPr>
          <a:xfrm>
            <a:off x="390860" y="3282891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PNR y Elementos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390860" y="4235029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latin typeface="Calibri" panose="020F0502020204030204" pitchFamily="34" charset="0"/>
              </a:rPr>
              <a:t>ER		GRABA Y RECUPERA </a:t>
            </a:r>
          </a:p>
          <a:p>
            <a:r>
              <a:rPr lang="es-AR" sz="2800" b="1" dirty="0" smtClean="0">
                <a:latin typeface="Calibri" panose="020F0502020204030204" pitchFamily="34" charset="0"/>
              </a:rPr>
              <a:t>ERK		MODIFICA STATUS KK,KL A HK Y BORRA SEGMENTOS UC</a:t>
            </a:r>
          </a:p>
          <a:p>
            <a:r>
              <a:rPr lang="es-AR" sz="2800" b="1" dirty="0" smtClean="0">
                <a:latin typeface="Calibri" panose="020F0502020204030204" pitchFamily="34" charset="0"/>
              </a:rPr>
              <a:t>ET		GRABA Y CIERRA</a:t>
            </a:r>
          </a:p>
          <a:p>
            <a:r>
              <a:rPr lang="es-AR" sz="2800" b="1" dirty="0" smtClean="0">
                <a:latin typeface="Calibri" panose="020F0502020204030204" pitchFamily="34" charset="0"/>
              </a:rPr>
              <a:t>IG		IGNORA</a:t>
            </a:r>
          </a:p>
          <a:p>
            <a:r>
              <a:rPr lang="es-AR" sz="2800" b="1" dirty="0" smtClean="0">
                <a:latin typeface="Calibri" panose="020F0502020204030204" pitchFamily="34" charset="0"/>
              </a:rPr>
              <a:t>IR		IGNORA Y RECUPERA	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7384908" y="5553750"/>
            <a:ext cx="2264058" cy="928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 smtClean="0"/>
              <a:t>AL  </a:t>
            </a:r>
            <a:r>
              <a:rPr lang="es-BO" b="1" dirty="0"/>
              <a:t>G</a:t>
            </a:r>
            <a:r>
              <a:rPr lang="es-BO" b="1" dirty="0" smtClean="0"/>
              <a:t>RAFICO</a:t>
            </a:r>
            <a:endParaRPr lang="es-BO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31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PNR y Elementos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67841" y="1336651"/>
            <a:ext cx="103692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/>
              <a:t>Son elementos que utiliza ATL </a:t>
            </a:r>
            <a:r>
              <a:rPr lang="es-ES_tradnl" sz="2800" dirty="0" smtClean="0"/>
              <a:t>o </a:t>
            </a:r>
            <a:r>
              <a:rPr lang="es-ES_tradnl" sz="2800" dirty="0"/>
              <a:t>Robot para enviar un mensaje de advertencia o  cancelación por tiempo límite para la emisión de un boleto.</a:t>
            </a:r>
            <a:endParaRPr lang="es-BO" sz="2800" dirty="0"/>
          </a:p>
          <a:p>
            <a:pPr algn="just"/>
            <a:endParaRPr lang="es-ES_tradnl" sz="2800" dirty="0" smtClean="0"/>
          </a:p>
          <a:p>
            <a:pPr algn="just"/>
            <a:r>
              <a:rPr lang="es-ES_tradnl" sz="2800" dirty="0" smtClean="0"/>
              <a:t>Van </a:t>
            </a:r>
            <a:r>
              <a:rPr lang="es-ES_tradnl" sz="2800" dirty="0"/>
              <a:t>a un </a:t>
            </a:r>
            <a:r>
              <a:rPr lang="es-ES_tradnl" sz="2800" dirty="0" err="1"/>
              <a:t>queue</a:t>
            </a:r>
            <a:r>
              <a:rPr lang="es-ES_tradnl" sz="2800" dirty="0"/>
              <a:t>   </a:t>
            </a:r>
            <a:endParaRPr lang="es-BO" sz="2800" dirty="0"/>
          </a:p>
          <a:p>
            <a:pPr lvl="0" algn="just"/>
            <a:r>
              <a:rPr lang="es-ES_tradnl" sz="2800" dirty="0"/>
              <a:t>OPW </a:t>
            </a:r>
            <a:r>
              <a:rPr lang="es-ES_tradnl" sz="2800" dirty="0" err="1"/>
              <a:t>Optional</a:t>
            </a:r>
            <a:r>
              <a:rPr lang="en-US" sz="2800" dirty="0"/>
              <a:t> warning = </a:t>
            </a:r>
            <a:r>
              <a:rPr lang="en-US" sz="2800" dirty="0" err="1"/>
              <a:t>A</a:t>
            </a:r>
            <a:r>
              <a:rPr lang="en-US" sz="2800" dirty="0" err="1" smtClean="0"/>
              <a:t>dvierte</a:t>
            </a:r>
            <a:endParaRPr lang="es-BO" sz="2800" dirty="0"/>
          </a:p>
          <a:p>
            <a:pPr lvl="0" algn="just"/>
            <a:r>
              <a:rPr lang="en-US" sz="2800" dirty="0"/>
              <a:t>OPC Optional Cancel = </a:t>
            </a:r>
            <a:r>
              <a:rPr lang="en-US" sz="2800" dirty="0" err="1"/>
              <a:t>Cancela</a:t>
            </a:r>
            <a:endParaRPr lang="es-BO" sz="2800" dirty="0"/>
          </a:p>
          <a:p>
            <a:pPr algn="just"/>
            <a:r>
              <a:rPr lang="en-US" sz="2800" dirty="0"/>
              <a:t> </a:t>
            </a:r>
            <a:endParaRPr lang="es-BO" sz="2800" dirty="0"/>
          </a:p>
          <a:p>
            <a:endParaRPr lang="es-AR" sz="2800" b="1" u="sng" dirty="0" smtClean="0">
              <a:latin typeface="Calibri" panose="020F0502020204030204" pitchFamily="34" charset="0"/>
            </a:endParaRPr>
          </a:p>
        </p:txBody>
      </p:sp>
      <p:sp>
        <p:nvSpPr>
          <p:cNvPr id="18" name="1 CuadroTexto"/>
          <p:cNvSpPr txBox="1"/>
          <p:nvPr/>
        </p:nvSpPr>
        <p:spPr>
          <a:xfrm>
            <a:off x="7428876" y="-162745"/>
            <a:ext cx="3404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sz="4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OPW - OPC</a:t>
            </a:r>
            <a:endParaRPr lang="es-ES" sz="66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40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SSR /  OSI  /   REMARKS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69396" y="1436666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Viajero Frecuente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169396" y="2421791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Solicitud de Asiento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69394" y="3429727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Servicios Requeridos (FOID)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169396" y="4274424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latin typeface="Calibri" pitchFamily="34" charset="0"/>
                <a:cs typeface="Calibri" pitchFamily="34" charset="0"/>
              </a:rPr>
              <a:t>Other</a:t>
            </a: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800" b="1" dirty="0" err="1" smtClean="0">
                <a:latin typeface="Calibri" pitchFamily="34" charset="0"/>
                <a:cs typeface="Calibri" pitchFamily="34" charset="0"/>
              </a:rPr>
              <a:t>Service</a:t>
            </a: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800" b="1" dirty="0" err="1" smtClean="0">
                <a:latin typeface="Calibri" pitchFamily="34" charset="0"/>
                <a:cs typeface="Calibri" pitchFamily="34" charset="0"/>
              </a:rPr>
              <a:t>Information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169395" y="5232203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latin typeface="Calibri" pitchFamily="34" charset="0"/>
                <a:cs typeface="Calibri" pitchFamily="34" charset="0"/>
              </a:rPr>
              <a:t>Remarks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7811589" y="5107577"/>
            <a:ext cx="836022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RM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7811589" y="4113995"/>
            <a:ext cx="836022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OS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7811589" y="3168216"/>
            <a:ext cx="836022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SR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7811589" y="2165633"/>
            <a:ext cx="836022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7811589" y="1191584"/>
            <a:ext cx="836022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FF</a:t>
            </a:r>
            <a:endParaRPr lang="es-E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70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95868" y="466755"/>
            <a:ext cx="4958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Viajero Frecuente</a:t>
            </a:r>
            <a:endParaRPr lang="es-E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191587" y="166255"/>
            <a:ext cx="1318557" cy="112221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</a:rPr>
              <a:t>FF</a:t>
            </a:r>
            <a:endParaRPr lang="es-E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17541" y="1505845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SR FQTV </a:t>
            </a: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OB-OB12345/P1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31396" y="2324810"/>
            <a:ext cx="4958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Solicitud de Asiento</a:t>
            </a:r>
            <a:endParaRPr lang="es-E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371697" y="2179488"/>
            <a:ext cx="1249283" cy="97934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endParaRPr lang="es-E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42231" y="3265373"/>
            <a:ext cx="77390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SM2                                   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>//DESPLIEGO MAPA DE ASIENTOS </a:t>
            </a:r>
            <a:r>
              <a:rPr 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</a:t>
            </a:r>
            <a:endParaRPr lang="es-ES" sz="2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E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ST/W</a:t>
            </a: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                                 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>//VENTANA ALEATORIO</a:t>
            </a:r>
            <a:endParaRPr lang="es-ES" sz="2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ST/I</a:t>
            </a: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                                   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>//PASILLO ALEATORIO </a:t>
            </a:r>
            <a:endParaRPr lang="es-ES" sz="2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E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                                     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>//ASIENTO ALEATORIO </a:t>
            </a:r>
            <a:endParaRPr lang="es-ES" sz="2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E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ST/R/4A-B/P1-2           </a:t>
            </a: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>//REQUIERO ASIENTOS ESPECIFICOS</a:t>
            </a:r>
          </a:p>
          <a:p>
            <a:r>
              <a:rPr lang="es-E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SX  </a:t>
            </a:r>
            <a:r>
              <a:rPr lang="es-ES" b="1" dirty="0" smtClean="0">
                <a:latin typeface="Calibri" pitchFamily="34" charset="0"/>
                <a:cs typeface="Calibri" pitchFamily="34" charset="0"/>
              </a:rPr>
              <a:t>                                                    //BORRO ASIENTO </a:t>
            </a:r>
            <a:endParaRPr lang="es-ES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42230" y="270891"/>
            <a:ext cx="7327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Servicios Requeridos</a:t>
            </a:r>
            <a:endParaRPr lang="es-E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468679" y="258761"/>
            <a:ext cx="1235429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</a:rPr>
              <a:t>SR</a:t>
            </a:r>
            <a:endParaRPr lang="es-E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 l="3088" t="31629" r="12259" b="41667"/>
          <a:stretch>
            <a:fillRect/>
          </a:stretch>
        </p:blipFill>
        <p:spPr bwMode="auto">
          <a:xfrm>
            <a:off x="374073" y="1149927"/>
            <a:ext cx="11014363" cy="195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471055" y="3061855"/>
            <a:ext cx="1134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400" b="1" dirty="0" smtClean="0"/>
              <a:t>SR DOCS OB HK1-P-BOL-12345-BOL-05FEB80-F-20MAR20-PEREZ/ANA </a:t>
            </a:r>
            <a:r>
              <a:rPr lang="es-BO" sz="2400" b="1" dirty="0" smtClean="0">
                <a:solidFill>
                  <a:srgbClr val="FF0000"/>
                </a:solidFill>
              </a:rPr>
              <a:t>–H</a:t>
            </a:r>
            <a:r>
              <a:rPr lang="es-BO" sz="2400" b="1" dirty="0" smtClean="0"/>
              <a:t>/P1</a:t>
            </a:r>
            <a:endParaRPr lang="es-BO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830291" y="3435927"/>
            <a:ext cx="4807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b="1" dirty="0" smtClean="0">
                <a:solidFill>
                  <a:srgbClr val="FF0000"/>
                </a:solidFill>
              </a:rPr>
              <a:t>-M-     </a:t>
            </a:r>
          </a:p>
          <a:p>
            <a:r>
              <a:rPr lang="es-BO" b="1" dirty="0" smtClean="0">
                <a:solidFill>
                  <a:srgbClr val="FF0000"/>
                </a:solidFill>
              </a:rPr>
              <a:t>-MI-           </a:t>
            </a:r>
            <a:r>
              <a:rPr lang="es-BO" b="1" dirty="0" smtClean="0"/>
              <a:t>//BEBE</a:t>
            </a:r>
          </a:p>
          <a:p>
            <a:r>
              <a:rPr lang="es-BO" b="1" dirty="0" smtClean="0">
                <a:solidFill>
                  <a:srgbClr val="FF0000"/>
                </a:solidFill>
              </a:rPr>
              <a:t>-FI-            </a:t>
            </a:r>
            <a:r>
              <a:rPr lang="es-BO" b="1" dirty="0" smtClean="0"/>
              <a:t>//BEBITA</a:t>
            </a:r>
            <a:endParaRPr lang="es-BO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15637" y="4350328"/>
            <a:ext cx="1134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400" b="1" dirty="0" smtClean="0"/>
              <a:t>SR DOCA OB HK1-D-USA-ST 301-FL-93990/P1</a:t>
            </a:r>
            <a:endParaRPr lang="es-BO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98764" y="4904511"/>
            <a:ext cx="6317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400" b="1" dirty="0" smtClean="0"/>
              <a:t>SR </a:t>
            </a:r>
            <a:r>
              <a:rPr lang="es-BO" sz="2400" b="1" dirty="0" smtClean="0">
                <a:solidFill>
                  <a:srgbClr val="FF0000"/>
                </a:solidFill>
              </a:rPr>
              <a:t>WCHR</a:t>
            </a:r>
            <a:r>
              <a:rPr lang="es-BO" sz="2400" b="1" dirty="0" smtClean="0"/>
              <a:t>/P1</a:t>
            </a:r>
          </a:p>
          <a:p>
            <a:r>
              <a:rPr lang="es-BO" sz="2400" b="1" dirty="0" smtClean="0"/>
              <a:t>SR </a:t>
            </a:r>
            <a:r>
              <a:rPr lang="es-BO" sz="2400" b="1" dirty="0" smtClean="0">
                <a:solidFill>
                  <a:srgbClr val="FF0000"/>
                </a:solidFill>
              </a:rPr>
              <a:t>BLND</a:t>
            </a:r>
            <a:r>
              <a:rPr lang="es-BO" sz="2400" b="1" dirty="0" smtClean="0"/>
              <a:t>/P1</a:t>
            </a:r>
          </a:p>
          <a:p>
            <a:r>
              <a:rPr lang="es-BO" sz="2400" b="1" dirty="0" smtClean="0"/>
              <a:t>SR </a:t>
            </a:r>
            <a:r>
              <a:rPr lang="es-BO" sz="2400" b="1" dirty="0" smtClean="0">
                <a:solidFill>
                  <a:srgbClr val="FF0000"/>
                </a:solidFill>
              </a:rPr>
              <a:t>AVIH</a:t>
            </a:r>
            <a:r>
              <a:rPr lang="es-BO" sz="2400" b="1" dirty="0" smtClean="0"/>
              <a:t>/P1</a:t>
            </a:r>
            <a:endParaRPr lang="es-BO" sz="2400" b="1" dirty="0"/>
          </a:p>
        </p:txBody>
      </p:sp>
    </p:spTree>
    <p:extLst>
      <p:ext uri="{BB962C8B-B14F-4D97-AF65-F5344CB8AC3E}">
        <p14:creationId xmlns:p14="http://schemas.microsoft.com/office/powerpoint/2010/main" val="75667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23578" y="339734"/>
            <a:ext cx="560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err="1" smtClean="0">
                <a:latin typeface="Calibri" pitchFamily="34" charset="0"/>
                <a:cs typeface="Calibri" pitchFamily="34" charset="0"/>
              </a:rPr>
              <a:t>Other</a:t>
            </a:r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dirty="0" err="1" smtClean="0">
                <a:latin typeface="Calibri" pitchFamily="34" charset="0"/>
                <a:cs typeface="Calibri" pitchFamily="34" charset="0"/>
              </a:rPr>
              <a:t>Service</a:t>
            </a:r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dirty="0" err="1" smtClean="0">
                <a:latin typeface="Calibri" pitchFamily="34" charset="0"/>
                <a:cs typeface="Calibri" pitchFamily="34" charset="0"/>
              </a:rPr>
              <a:t>Information</a:t>
            </a:r>
            <a:endParaRPr lang="es-E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2849" y="2405875"/>
            <a:ext cx="642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err="1" smtClean="0">
                <a:latin typeface="Calibri" pitchFamily="34" charset="0"/>
                <a:cs typeface="Calibri" pitchFamily="34" charset="0"/>
              </a:rPr>
              <a:t>Remarks</a:t>
            </a:r>
            <a:endParaRPr lang="es-E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468679" y="2295104"/>
            <a:ext cx="1083029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RM</a:t>
            </a:r>
            <a:endParaRPr lang="es-E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607225" y="234722"/>
            <a:ext cx="944483" cy="779378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OS</a:t>
            </a:r>
            <a:endParaRPr lang="es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90255" y="1579420"/>
            <a:ext cx="581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400" b="1" dirty="0" smtClean="0">
                <a:solidFill>
                  <a:srgbClr val="FF0000"/>
                </a:solidFill>
              </a:rPr>
              <a:t>OS</a:t>
            </a:r>
            <a:r>
              <a:rPr lang="es-BO" sz="2400" b="1" dirty="0" smtClean="0"/>
              <a:t> OB TEXTO LIBRE /P1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787235" y="3244380"/>
            <a:ext cx="86729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2800" b="1" dirty="0" smtClean="0">
                <a:solidFill>
                  <a:srgbClr val="FF0000"/>
                </a:solidFill>
              </a:rPr>
              <a:t>RM</a:t>
            </a:r>
            <a:r>
              <a:rPr lang="es-BO" sz="2800" b="1" dirty="0" smtClean="0"/>
              <a:t> TEXTO LIBRE/P1</a:t>
            </a:r>
          </a:p>
          <a:p>
            <a:r>
              <a:rPr lang="es-BO" sz="2800" b="1" dirty="0" smtClean="0">
                <a:solidFill>
                  <a:srgbClr val="FF0000"/>
                </a:solidFill>
              </a:rPr>
              <a:t>RC</a:t>
            </a:r>
            <a:r>
              <a:rPr lang="es-BO" sz="2800" b="1" dirty="0" smtClean="0"/>
              <a:t> TEXTO LIBRE/P1           //MISMA OFICINA CBB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745673" y="4627420"/>
            <a:ext cx="581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b="1" dirty="0" smtClean="0">
                <a:solidFill>
                  <a:srgbClr val="FF0000"/>
                </a:solidFill>
              </a:rPr>
              <a:t>SR CKIN-</a:t>
            </a:r>
            <a:r>
              <a:rPr lang="es-BO" sz="2800" b="1" dirty="0" smtClean="0"/>
              <a:t> TEXTO LIBRE /P1/S2</a:t>
            </a:r>
          </a:p>
        </p:txBody>
      </p:sp>
    </p:spTree>
    <p:extLst>
      <p:ext uri="{BB962C8B-B14F-4D97-AF65-F5344CB8AC3E}">
        <p14:creationId xmlns:p14="http://schemas.microsoft.com/office/powerpoint/2010/main" val="8275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RECUPERAR Y MODIFICAR PNR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69396" y="1181067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Recuperar Reserva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169396" y="1893506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Split PNR 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69396" y="2576814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Cambio en Segmento de vuelo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169396" y="3307773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Replicar PNR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169394" y="4103478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Re ordenar Segmentos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7289074" y="3858741"/>
            <a:ext cx="770709" cy="712439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RS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8869681" y="3130650"/>
            <a:ext cx="992776" cy="712439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accent2">
                    <a:lumMod val="75000"/>
                  </a:schemeClr>
                </a:solidFill>
              </a:rPr>
              <a:t>RRN</a:t>
            </a:r>
            <a:endParaRPr lang="es-ES" sz="1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7289074" y="2531288"/>
            <a:ext cx="770709" cy="712439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SB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8921933" y="1795728"/>
            <a:ext cx="770709" cy="712439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accent2">
                    <a:lumMod val="75000"/>
                  </a:schemeClr>
                </a:solidFill>
              </a:rPr>
              <a:t>SP</a:t>
            </a:r>
            <a:endParaRPr lang="es-ES" sz="1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7289074" y="1140955"/>
            <a:ext cx="770709" cy="712439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RT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69393" y="4835450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Cancelación de Segmentos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8869681" y="4627542"/>
            <a:ext cx="770709" cy="712439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accent2">
                    <a:lumMod val="75000"/>
                  </a:schemeClr>
                </a:solidFill>
              </a:rPr>
              <a:t>XE</a:t>
            </a:r>
            <a:endParaRPr lang="es-ES" sz="1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178101" y="5627493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latin typeface="Calibri" pitchFamily="34" charset="0"/>
                <a:cs typeface="Calibri" pitchFamily="34" charset="0"/>
              </a:rPr>
              <a:t>Past</a:t>
            </a: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 Date PNR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7297781" y="5382756"/>
            <a:ext cx="770709" cy="712439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500" b="1" dirty="0" smtClean="0">
                <a:solidFill>
                  <a:schemeClr val="accent2">
                    <a:lumMod val="75000"/>
                  </a:schemeClr>
                </a:solidFill>
              </a:rPr>
              <a:t>RPD</a:t>
            </a:r>
            <a:endParaRPr lang="es-ES" sz="15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29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89833" y="419067"/>
            <a:ext cx="4958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Recuperar Reserva</a:t>
            </a:r>
            <a:endParaRPr lang="es-E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694310" y="434373"/>
            <a:ext cx="770709" cy="712439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RT</a:t>
            </a:r>
            <a:endParaRPr lang="es-E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008909" y="1122219"/>
            <a:ext cx="75368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600" b="1" dirty="0" smtClean="0">
                <a:solidFill>
                  <a:srgbClr val="FF0000"/>
                </a:solidFill>
              </a:rPr>
              <a:t>RT/</a:t>
            </a:r>
            <a:r>
              <a:rPr lang="es-BO" sz="2600" b="1" dirty="0" smtClean="0"/>
              <a:t>APELLIDO</a:t>
            </a:r>
          </a:p>
          <a:p>
            <a:r>
              <a:rPr lang="es-BO" sz="2600" b="1" dirty="0" smtClean="0">
                <a:solidFill>
                  <a:srgbClr val="FF0000"/>
                </a:solidFill>
              </a:rPr>
              <a:t>RT/</a:t>
            </a:r>
            <a:r>
              <a:rPr lang="es-BO" sz="2600" b="1" dirty="0" smtClean="0"/>
              <a:t>APELLIDO/NOMBRE</a:t>
            </a:r>
          </a:p>
          <a:p>
            <a:r>
              <a:rPr lang="es-BO" sz="2600" b="1" dirty="0" smtClean="0">
                <a:solidFill>
                  <a:srgbClr val="FF0000"/>
                </a:solidFill>
              </a:rPr>
              <a:t>RT</a:t>
            </a:r>
            <a:r>
              <a:rPr lang="es-BO" sz="2600" b="1" dirty="0" smtClean="0"/>
              <a:t> OB600/15JULCBBLPB-RIOJA</a:t>
            </a:r>
            <a:endParaRPr lang="es-BO" sz="2600" b="1" dirty="0"/>
          </a:p>
        </p:txBody>
      </p:sp>
      <p:sp>
        <p:nvSpPr>
          <p:cNvPr id="5" name="4 Rectángulo"/>
          <p:cNvSpPr/>
          <p:nvPr/>
        </p:nvSpPr>
        <p:spPr>
          <a:xfrm>
            <a:off x="8721219" y="1193861"/>
            <a:ext cx="2759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2400" b="1" dirty="0" smtClean="0">
                <a:solidFill>
                  <a:srgbClr val="FF0000"/>
                </a:solidFill>
              </a:rPr>
              <a:t>LP/</a:t>
            </a:r>
            <a:r>
              <a:rPr lang="es-BO" sz="2400" b="1" dirty="0" smtClean="0"/>
              <a:t>OB600/15AUG</a:t>
            </a:r>
            <a:endParaRPr lang="es-BO" sz="2400" dirty="0" smtClean="0">
              <a:solidFill>
                <a:srgbClr val="FF0000"/>
              </a:solidFill>
            </a:endParaRPr>
          </a:p>
          <a:p>
            <a:r>
              <a:rPr lang="es-BO" sz="2400" b="1" dirty="0" smtClean="0"/>
              <a:t>LP1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959104" y="2752480"/>
            <a:ext cx="4958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Split PNR </a:t>
            </a:r>
            <a:endParaRPr lang="es-E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733895" y="2807101"/>
            <a:ext cx="914795" cy="712439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SP</a:t>
            </a:r>
            <a:endParaRPr lang="es-E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95057" y="3549798"/>
            <a:ext cx="9254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b="1" dirty="0" smtClean="0"/>
              <a:t>SP2</a:t>
            </a:r>
            <a:r>
              <a:rPr lang="es-BO" sz="2800" b="1" dirty="0" smtClean="0">
                <a:solidFill>
                  <a:srgbClr val="FF0000"/>
                </a:solidFill>
              </a:rPr>
              <a:t>          // SP1  // ¡NUNCA!</a:t>
            </a:r>
            <a:endParaRPr lang="es-BO" sz="2800" b="1" dirty="0" smtClean="0"/>
          </a:p>
          <a:p>
            <a:r>
              <a:rPr lang="es-BO" sz="2800" b="1" dirty="0" smtClean="0"/>
              <a:t>RF PAX</a:t>
            </a:r>
          </a:p>
          <a:p>
            <a:r>
              <a:rPr lang="es-BO" sz="2800" b="1" dirty="0" smtClean="0"/>
              <a:t>EF</a:t>
            </a:r>
            <a:endParaRPr lang="es-BO" sz="2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939639" y="5032637"/>
            <a:ext cx="3477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b="1" dirty="0" smtClean="0"/>
              <a:t>RF PAX</a:t>
            </a:r>
          </a:p>
          <a:p>
            <a:r>
              <a:rPr lang="es-BO" sz="2800" b="1" dirty="0" smtClean="0"/>
              <a:t>ER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9337804" y="639680"/>
            <a:ext cx="1749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BO" sz="2400" b="1" dirty="0" smtClean="0">
                <a:solidFill>
                  <a:srgbClr val="FF0000"/>
                </a:solidFill>
              </a:rPr>
              <a:t>MULTILISTA</a:t>
            </a:r>
            <a:endParaRPr lang="es-BO" sz="2400" b="1" dirty="0"/>
          </a:p>
        </p:txBody>
      </p:sp>
    </p:spTree>
    <p:extLst>
      <p:ext uri="{BB962C8B-B14F-4D97-AF65-F5344CB8AC3E}">
        <p14:creationId xmlns:p14="http://schemas.microsoft.com/office/powerpoint/2010/main" val="194624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"/>
          <p:cNvSpPr/>
          <p:nvPr/>
        </p:nvSpPr>
        <p:spPr>
          <a:xfrm>
            <a:off x="2912676" y="142852"/>
            <a:ext cx="6211531" cy="523220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s-ES" sz="2800" b="1" dirty="0" smtClean="0">
                <a:solidFill>
                  <a:prstClr val="white"/>
                </a:solidFill>
              </a:rPr>
              <a:t>OBJETIVO GENERAL</a:t>
            </a:r>
          </a:p>
        </p:txBody>
      </p:sp>
      <p:sp>
        <p:nvSpPr>
          <p:cNvPr id="36" name="3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A53815-E92B-43AD-8412-138F5D30411C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93308" y="1394419"/>
            <a:ext cx="955540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BO" sz="2600" b="1" dirty="0" smtClean="0">
                <a:solidFill>
                  <a:schemeClr val="bg1"/>
                </a:solidFill>
              </a:rPr>
              <a:t>Al finalizar la capacitación el personal de Boliviana de Aviación tendrá el conocimiento necesario para el manejo del Sistema Amadeus – Altea ARDW que servirá de herramienta para atender requerimientos de reservas y venta de boletos a nuestros pasajeros.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613123"/>
      </p:ext>
    </p:extLst>
  </p:cSld>
  <p:clrMapOvr>
    <a:masterClrMapping/>
  </p:clrMapOvr>
  <p:transition advTm="25889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22341" y="332378"/>
            <a:ext cx="7725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Cambio en Segmento de vuelo</a:t>
            </a:r>
            <a:endParaRPr lang="es-E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324045" y="3070654"/>
            <a:ext cx="7725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atin typeface="Calibri" pitchFamily="34" charset="0"/>
                <a:cs typeface="Calibri" pitchFamily="34" charset="0"/>
              </a:rPr>
              <a:t>Clonar PNR</a:t>
            </a:r>
            <a:endParaRPr lang="es-E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604462" y="3060292"/>
            <a:ext cx="1546608" cy="712439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RRN</a:t>
            </a:r>
            <a:endParaRPr lang="es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777437" y="245288"/>
            <a:ext cx="1200658" cy="712439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SB</a:t>
            </a:r>
            <a:endParaRPr lang="es-E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22341" y="1040264"/>
            <a:ext cx="89916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600" b="1" dirty="0" smtClean="0">
                <a:solidFill>
                  <a:srgbClr val="FF0000"/>
                </a:solidFill>
              </a:rPr>
              <a:t>SB</a:t>
            </a:r>
            <a:r>
              <a:rPr lang="es-BO" sz="2600" b="1" dirty="0" smtClean="0"/>
              <a:t>S </a:t>
            </a:r>
            <a:r>
              <a:rPr lang="es-BO" sz="2600" dirty="0" smtClean="0"/>
              <a:t>                  //CAMBIO A CLASE “S”</a:t>
            </a:r>
          </a:p>
          <a:p>
            <a:r>
              <a:rPr lang="es-BO" sz="2600" b="1" dirty="0" smtClean="0">
                <a:solidFill>
                  <a:srgbClr val="FF0000"/>
                </a:solidFill>
              </a:rPr>
              <a:t>SB</a:t>
            </a:r>
            <a:r>
              <a:rPr lang="es-BO" sz="2600" b="1" dirty="0" smtClean="0"/>
              <a:t>20JUL</a:t>
            </a:r>
            <a:r>
              <a:rPr lang="es-BO" sz="2600" dirty="0" smtClean="0"/>
              <a:t>          // CAMBIO PARA EL 20 JUL</a:t>
            </a:r>
          </a:p>
          <a:p>
            <a:r>
              <a:rPr lang="es-BO" sz="2600" b="1" dirty="0" smtClean="0">
                <a:solidFill>
                  <a:srgbClr val="FF0000"/>
                </a:solidFill>
              </a:rPr>
              <a:t>SB</a:t>
            </a:r>
            <a:r>
              <a:rPr lang="es-BO" sz="2600" b="1" dirty="0" smtClean="0"/>
              <a:t>13JUL</a:t>
            </a:r>
            <a:r>
              <a:rPr lang="es-BO" sz="2600" dirty="0" smtClean="0"/>
              <a:t>          //3-4  //AL SEGMENTO 3 O AL 3 Y 4</a:t>
            </a:r>
          </a:p>
          <a:p>
            <a:r>
              <a:rPr lang="es-BO" sz="2600" b="1" dirty="0" smtClean="0">
                <a:solidFill>
                  <a:srgbClr val="FF0000"/>
                </a:solidFill>
              </a:rPr>
              <a:t>SB</a:t>
            </a:r>
            <a:r>
              <a:rPr lang="es-BO" sz="2600" b="1" dirty="0" smtClean="0"/>
              <a:t>OB708*3    </a:t>
            </a:r>
            <a:r>
              <a:rPr lang="es-BO" sz="2600" dirty="0" smtClean="0"/>
              <a:t>// CAMBIO DE VLO EL SEGM 3</a:t>
            </a:r>
            <a:endParaRPr lang="es-BO" sz="2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151070" y="3772731"/>
            <a:ext cx="1043638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600" b="1" dirty="0">
                <a:solidFill>
                  <a:srgbClr val="FF0000"/>
                </a:solidFill>
              </a:rPr>
              <a:t>RRP</a:t>
            </a:r>
            <a:r>
              <a:rPr lang="es-BO" sz="2600" b="1" dirty="0"/>
              <a:t>/2        </a:t>
            </a:r>
            <a:r>
              <a:rPr lang="es-BO" sz="2600" dirty="0" smtClean="0"/>
              <a:t>// copia Datos </a:t>
            </a:r>
            <a:r>
              <a:rPr lang="es-BO" sz="2600" dirty="0"/>
              <a:t>Pasajero, </a:t>
            </a:r>
            <a:r>
              <a:rPr lang="es-BO" sz="2600" dirty="0" smtClean="0"/>
              <a:t>Teléfono de </a:t>
            </a:r>
            <a:r>
              <a:rPr lang="es-BO" sz="2600" dirty="0"/>
              <a:t>Contacto, </a:t>
            </a:r>
            <a:r>
              <a:rPr lang="es-BO" sz="2600" dirty="0" smtClean="0"/>
              <a:t>			   Factura</a:t>
            </a:r>
            <a:r>
              <a:rPr lang="es-BO" sz="2600" dirty="0"/>
              <a:t>, </a:t>
            </a:r>
            <a:r>
              <a:rPr lang="es-BO" sz="2600" dirty="0" smtClean="0"/>
              <a:t>FP</a:t>
            </a:r>
            <a:r>
              <a:rPr lang="es-BO" sz="2600" dirty="0"/>
              <a:t>, SSR DOCS</a:t>
            </a:r>
          </a:p>
          <a:p>
            <a:r>
              <a:rPr lang="es-BO" sz="2600" b="1" dirty="0" smtClean="0">
                <a:solidFill>
                  <a:srgbClr val="FF0000"/>
                </a:solidFill>
              </a:rPr>
              <a:t>RRI</a:t>
            </a:r>
            <a:r>
              <a:rPr lang="es-BO" sz="2600" b="1" dirty="0" smtClean="0"/>
              <a:t>/2 </a:t>
            </a:r>
            <a:r>
              <a:rPr lang="es-BO" sz="2600" b="1" dirty="0"/>
              <a:t> </a:t>
            </a:r>
            <a:r>
              <a:rPr lang="es-BO" sz="2600" b="1" dirty="0" smtClean="0"/>
              <a:t>      </a:t>
            </a:r>
            <a:r>
              <a:rPr lang="es-BO" sz="2600" dirty="0" smtClean="0"/>
              <a:t>// copia Itinerario</a:t>
            </a:r>
          </a:p>
          <a:p>
            <a:pPr>
              <a:lnSpc>
                <a:spcPct val="150000"/>
              </a:lnSpc>
            </a:pPr>
            <a:r>
              <a:rPr lang="es-BO" sz="2600" b="1" dirty="0" smtClean="0">
                <a:solidFill>
                  <a:srgbClr val="FF0000"/>
                </a:solidFill>
              </a:rPr>
              <a:t>RRA</a:t>
            </a:r>
            <a:r>
              <a:rPr lang="es-BO" sz="2600" b="1" dirty="0" smtClean="0"/>
              <a:t>/2</a:t>
            </a:r>
            <a:r>
              <a:rPr lang="es-BO" sz="2600" b="1" dirty="0" smtClean="0">
                <a:solidFill>
                  <a:srgbClr val="FF0000"/>
                </a:solidFill>
              </a:rPr>
              <a:t>   </a:t>
            </a:r>
            <a:r>
              <a:rPr lang="es-BO" sz="2600" dirty="0" smtClean="0"/>
              <a:t>   </a:t>
            </a:r>
            <a:r>
              <a:rPr lang="es-BO" sz="2600" dirty="0"/>
              <a:t>// </a:t>
            </a:r>
            <a:r>
              <a:rPr lang="es-BO" sz="2600" dirty="0" smtClean="0"/>
              <a:t>crea PNR Asociado al PNR inicial</a:t>
            </a:r>
            <a:endParaRPr lang="es-BO" sz="2600" dirty="0"/>
          </a:p>
          <a:p>
            <a:endParaRPr lang="es-BO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6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62121" y="265769"/>
            <a:ext cx="6478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Re ordenar Segmentos</a:t>
            </a:r>
            <a:endParaRPr lang="es-E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361802" y="242706"/>
            <a:ext cx="1006863" cy="712439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RS</a:t>
            </a:r>
            <a:endParaRPr lang="es-E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82011" y="1939851"/>
            <a:ext cx="6478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Cancelación de Segmentos</a:t>
            </a:r>
            <a:endParaRPr lang="es-E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432263" y="1856634"/>
            <a:ext cx="1006863" cy="712439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XE</a:t>
            </a:r>
            <a:endParaRPr lang="es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538317" y="4394439"/>
            <a:ext cx="837720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 smtClean="0">
                <a:latin typeface="Calibri" pitchFamily="34" charset="0"/>
                <a:cs typeface="Calibri" pitchFamily="34" charset="0"/>
              </a:rPr>
              <a:t>Past</a:t>
            </a:r>
            <a:r>
              <a:rPr lang="es-ES" sz="4000" b="1" dirty="0" smtClean="0">
                <a:latin typeface="Calibri" pitchFamily="34" charset="0"/>
                <a:cs typeface="Calibri" pitchFamily="34" charset="0"/>
              </a:rPr>
              <a:t> Date PNR</a:t>
            </a:r>
          </a:p>
          <a:p>
            <a:pPr lvl="7"/>
            <a:r>
              <a:rPr lang="es-AR" sz="3600" b="1" dirty="0">
                <a:latin typeface="Calibri" panose="020F0502020204030204" pitchFamily="34" charset="0"/>
              </a:rPr>
              <a:t>RPD/RLC-ABCDE</a:t>
            </a:r>
          </a:p>
          <a:p>
            <a:endParaRPr lang="es-E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439782" y="4371375"/>
            <a:ext cx="1006863" cy="712439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RPD</a:t>
            </a:r>
            <a:endParaRPr lang="es-E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56510" y="1260764"/>
            <a:ext cx="247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b="1" dirty="0" smtClean="0">
                <a:solidFill>
                  <a:srgbClr val="FF0000"/>
                </a:solidFill>
              </a:rPr>
              <a:t>RS</a:t>
            </a:r>
            <a:r>
              <a:rPr lang="es-BO" sz="3200" b="1" dirty="0" smtClean="0"/>
              <a:t>4,3</a:t>
            </a:r>
            <a:endParaRPr lang="es-BO" sz="32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884218" y="2701637"/>
            <a:ext cx="9545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b="1" dirty="0" smtClean="0">
                <a:solidFill>
                  <a:srgbClr val="FF0000"/>
                </a:solidFill>
              </a:rPr>
              <a:t>XE </a:t>
            </a:r>
            <a:r>
              <a:rPr lang="es-BO" sz="3200" b="1" dirty="0" smtClean="0"/>
              <a:t>4,3       </a:t>
            </a:r>
            <a:r>
              <a:rPr lang="es-BO" sz="2000" b="1" dirty="0" smtClean="0"/>
              <a:t>//CANCELA SEGMENTO 4 Y 3</a:t>
            </a:r>
            <a:endParaRPr lang="es-BO" sz="3200" b="1" dirty="0" smtClean="0"/>
          </a:p>
          <a:p>
            <a:r>
              <a:rPr lang="es-BO" sz="3200" b="1" dirty="0" smtClean="0">
                <a:solidFill>
                  <a:srgbClr val="FF0000"/>
                </a:solidFill>
              </a:rPr>
              <a:t>XI </a:t>
            </a:r>
            <a:r>
              <a:rPr lang="es-BO" sz="3200" b="1" dirty="0" smtClean="0"/>
              <a:t>            </a:t>
            </a:r>
            <a:r>
              <a:rPr lang="es-BO" sz="2000" b="1" dirty="0" smtClean="0"/>
              <a:t>//CANCELA ITINERARIO  Y MANTIENE DATOS 48 HRS</a:t>
            </a:r>
            <a:endParaRPr lang="es-BO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432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RECUPERAR Y MODIFICAR PNR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1 CuadroTexto"/>
          <p:cNvSpPr txBox="1"/>
          <p:nvPr/>
        </p:nvSpPr>
        <p:spPr>
          <a:xfrm>
            <a:off x="8623495" y="13212"/>
            <a:ext cx="2757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s-ES" sz="6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SP</a:t>
            </a:r>
            <a:endParaRPr lang="es-ES" sz="66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" name="1 CuadroTexto"/>
          <p:cNvSpPr txBox="1"/>
          <p:nvPr/>
        </p:nvSpPr>
        <p:spPr>
          <a:xfrm>
            <a:off x="600502" y="1376132"/>
            <a:ext cx="103692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u="sng" dirty="0" smtClean="0">
                <a:latin typeface="Calibri" panose="020F0502020204030204" pitchFamily="34" charset="0"/>
              </a:rPr>
              <a:t>DIVIDIR RESERVA</a:t>
            </a:r>
          </a:p>
          <a:p>
            <a:endParaRPr lang="es-AR" sz="2800" b="1" u="sng" dirty="0" smtClean="0">
              <a:latin typeface="Calibri" panose="020F0502020204030204" pitchFamily="34" charset="0"/>
            </a:endParaRPr>
          </a:p>
          <a:p>
            <a:r>
              <a:rPr lang="es-AR" sz="2800" b="1" dirty="0" smtClean="0">
                <a:latin typeface="Calibri" panose="020F0502020204030204" pitchFamily="34" charset="0"/>
              </a:rPr>
              <a:t>Split </a:t>
            </a:r>
            <a:r>
              <a:rPr lang="es-AR" sz="2800" b="1" dirty="0">
                <a:latin typeface="Calibri" panose="020F0502020204030204" pitchFamily="34" charset="0"/>
              </a:rPr>
              <a:t>(nunca dividir pasajero 1) </a:t>
            </a:r>
            <a:r>
              <a:rPr lang="es-AR" sz="2800" b="1" dirty="0" smtClean="0">
                <a:latin typeface="Calibri" panose="020F0502020204030204" pitchFamily="34" charset="0"/>
              </a:rPr>
              <a:t> 	SP2</a:t>
            </a:r>
          </a:p>
          <a:p>
            <a:r>
              <a:rPr lang="es-AR" sz="2800" b="1" dirty="0" smtClean="0">
                <a:latin typeface="Calibri" panose="020F0502020204030204" pitchFamily="34" charset="0"/>
              </a:rPr>
              <a:t>Recibido de…				RF </a:t>
            </a:r>
          </a:p>
          <a:p>
            <a:r>
              <a:rPr lang="es-AR" sz="2800" b="1" dirty="0" smtClean="0">
                <a:latin typeface="Calibri" panose="020F0502020204030204" pitchFamily="34" charset="0"/>
              </a:rPr>
              <a:t>Finalizar y crear file 			EF</a:t>
            </a:r>
          </a:p>
          <a:p>
            <a:r>
              <a:rPr lang="es-AR" sz="2800" b="1" dirty="0" smtClean="0">
                <a:latin typeface="Calibri" panose="020F0502020204030204" pitchFamily="34" charset="0"/>
              </a:rPr>
              <a:t>Recibido de…				RF</a:t>
            </a:r>
          </a:p>
          <a:p>
            <a:r>
              <a:rPr lang="es-AR" sz="2800" b="1" dirty="0" smtClean="0">
                <a:latin typeface="Calibri" panose="020F0502020204030204" pitchFamily="34" charset="0"/>
              </a:rPr>
              <a:t>Grabar la reserva y desplegar		ER</a:t>
            </a:r>
          </a:p>
        </p:txBody>
      </p:sp>
      <p:sp>
        <p:nvSpPr>
          <p:cNvPr id="2" name="Flecha derecha 1"/>
          <p:cNvSpPr/>
          <p:nvPr/>
        </p:nvSpPr>
        <p:spPr>
          <a:xfrm>
            <a:off x="9116704" y="4408227"/>
            <a:ext cx="2264058" cy="928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 smtClean="0"/>
              <a:t>AL  </a:t>
            </a:r>
            <a:r>
              <a:rPr lang="es-BO" b="1" dirty="0"/>
              <a:t>G</a:t>
            </a:r>
            <a:r>
              <a:rPr lang="es-BO" b="1" dirty="0" smtClean="0"/>
              <a:t>RAFICO</a:t>
            </a:r>
            <a:endParaRPr lang="es-BO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560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HISTORIAL DE LA RESERVA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69394" y="1616422"/>
            <a:ext cx="4958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Calibri" pitchFamily="34" charset="0"/>
                <a:cs typeface="Calibri" pitchFamily="34" charset="0"/>
              </a:rPr>
              <a:t>Historial Completo</a:t>
            </a:r>
            <a:endParaRPr lang="es-ES" sz="3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169396" y="2834042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- Itinerario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69396" y="3711051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- Nombre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4804783" y="4382190"/>
            <a:ext cx="1000271" cy="829890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RHQ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4804782" y="3509754"/>
            <a:ext cx="1000271" cy="829890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RHN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4804785" y="2658506"/>
            <a:ext cx="1000271" cy="829890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RHI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6128257" y="1379603"/>
            <a:ext cx="938749" cy="841082"/>
          </a:xfrm>
          <a:prstGeom prst="ellips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RH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169396" y="4571409"/>
            <a:ext cx="495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s-ES" sz="2800" b="1" dirty="0" err="1" smtClean="0">
                <a:latin typeface="Calibri" pitchFamily="34" charset="0"/>
                <a:cs typeface="Calibri" pitchFamily="34" charset="0"/>
              </a:rPr>
              <a:t>Queue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8569237" y="4166581"/>
            <a:ext cx="2264058" cy="928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 smtClean="0"/>
              <a:t>AL  </a:t>
            </a:r>
            <a:r>
              <a:rPr lang="es-BO" b="1" dirty="0"/>
              <a:t>G</a:t>
            </a:r>
            <a:r>
              <a:rPr lang="es-BO" b="1" dirty="0" smtClean="0"/>
              <a:t>RAFICO</a:t>
            </a:r>
            <a:endParaRPr lang="es-BO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43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ENVIAR CORREO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3 CuadroTexto"/>
          <p:cNvSpPr txBox="1"/>
          <p:nvPr/>
        </p:nvSpPr>
        <p:spPr>
          <a:xfrm>
            <a:off x="787259" y="1660335"/>
            <a:ext cx="109713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 smtClean="0">
                <a:latin typeface="Calibri" pitchFamily="34" charset="0"/>
                <a:cs typeface="Calibri" pitchFamily="34" charset="0"/>
              </a:rPr>
              <a:t>ENVIO DE ITINERARIO</a:t>
            </a:r>
          </a:p>
          <a:p>
            <a:endParaRPr lang="es-ES" sz="2800" b="1" u="sng" dirty="0">
              <a:latin typeface="Calibri" pitchFamily="34" charset="0"/>
              <a:cs typeface="Calibri" pitchFamily="34" charset="0"/>
            </a:endParaRPr>
          </a:p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	IEP-EML-MACEVEY@BOA.BO</a:t>
            </a:r>
          </a:p>
          <a:p>
            <a:endParaRPr lang="es-ES" sz="2800" b="1" dirty="0">
              <a:latin typeface="Calibri" pitchFamily="34" charset="0"/>
              <a:cs typeface="Calibri" pitchFamily="34" charset="0"/>
            </a:endParaRPr>
          </a:p>
          <a:p>
            <a:r>
              <a:rPr lang="es-ES" sz="2800" b="1" u="sng" dirty="0" smtClean="0">
                <a:latin typeface="Calibri" pitchFamily="34" charset="0"/>
                <a:cs typeface="Calibri" pitchFamily="34" charset="0"/>
              </a:rPr>
              <a:t>ENVIO DE ITR - FACTURA</a:t>
            </a:r>
          </a:p>
          <a:p>
            <a:endParaRPr lang="es-ES" sz="2800" b="1" u="sng" dirty="0">
              <a:latin typeface="Calibri" pitchFamily="34" charset="0"/>
              <a:cs typeface="Calibri" pitchFamily="34" charset="0"/>
            </a:endParaRPr>
          </a:p>
          <a:p>
            <a:r>
              <a:rPr lang="es-ES" sz="2800" b="1" dirty="0">
                <a:latin typeface="Calibri" pitchFamily="34" charset="0"/>
                <a:cs typeface="Calibri" pitchFamily="34" charset="0"/>
              </a:rPr>
              <a:t>	ITR-EML-MACEVEY@BOA.BO</a:t>
            </a:r>
          </a:p>
          <a:p>
            <a:endParaRPr lang="es-ES" sz="2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	ITR-EMLA/L#	(envío del ITR (L#) a correo registrado en PNR )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80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DESPLIEGUE DE TARIFAS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1814732" y="2179416"/>
            <a:ext cx="2093761" cy="1726382"/>
          </a:xfrm>
          <a:prstGeom prst="ellips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FQD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978497" y="2179416"/>
            <a:ext cx="2042622" cy="1726379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7030A0"/>
                </a:solidFill>
              </a:rPr>
              <a:t>FQR</a:t>
            </a:r>
            <a:endParaRPr lang="es-ES" sz="2500" b="1" dirty="0">
              <a:solidFill>
                <a:srgbClr val="7030A0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8211721" y="2179418"/>
            <a:ext cx="2042622" cy="1726379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5"/>
                </a:solidFill>
              </a:rPr>
              <a:t>FQN</a:t>
            </a:r>
            <a:endParaRPr lang="es-ES" sz="2500" b="1" dirty="0">
              <a:solidFill>
                <a:schemeClr val="accent5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21895" y="4601852"/>
            <a:ext cx="24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Montos Netos 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60092" y="4601852"/>
            <a:ext cx="24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>
                <a:latin typeface="Calibri" pitchFamily="34" charset="0"/>
                <a:cs typeface="Calibri" pitchFamily="34" charset="0"/>
              </a:rPr>
              <a:t>Routing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993316" y="4492642"/>
            <a:ext cx="24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Regulaciones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94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811824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DESPLIEGUE DE TARIFAS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17696" y="1651819"/>
            <a:ext cx="1015505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Despliega el tarifario publicado de una aerolínea de un par de ciudades en una determinada moneda.</a:t>
            </a:r>
            <a:endParaRPr lang="es-BO" sz="2400" dirty="0"/>
          </a:p>
          <a:p>
            <a:r>
              <a:rPr lang="es-ES_tradnl" sz="2400" dirty="0" smtClean="0"/>
              <a:t>Este </a:t>
            </a:r>
            <a:r>
              <a:rPr lang="es-ES_tradnl" sz="2400" dirty="0"/>
              <a:t>tarifario muestra: </a:t>
            </a:r>
            <a:endParaRPr lang="es-BO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_tradnl" sz="2400" dirty="0"/>
              <a:t>Tarifas normales y especiales OW / RT</a:t>
            </a:r>
            <a:endParaRPr lang="es-BO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_tradnl" sz="2400" dirty="0" err="1"/>
              <a:t>Fare</a:t>
            </a:r>
            <a:r>
              <a:rPr lang="es-ES_tradnl" sz="2400" dirty="0"/>
              <a:t> </a:t>
            </a:r>
            <a:r>
              <a:rPr lang="es-ES_tradnl" sz="2400" dirty="0" err="1"/>
              <a:t>basis</a:t>
            </a:r>
            <a:endParaRPr lang="es-BO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_tradnl" sz="2400" dirty="0"/>
              <a:t>RBD</a:t>
            </a:r>
            <a:endParaRPr lang="es-BO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_tradnl" sz="2400" dirty="0"/>
              <a:t>Penalidades</a:t>
            </a:r>
            <a:endParaRPr lang="es-BO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_tradnl" sz="2400" dirty="0"/>
              <a:t>Temporalidad</a:t>
            </a:r>
            <a:endParaRPr lang="es-BO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_tradnl" sz="2400" dirty="0"/>
              <a:t>Días de emisión</a:t>
            </a:r>
            <a:endParaRPr lang="es-BO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_tradnl" sz="2400" dirty="0"/>
              <a:t>Mínimo y máximo de estadía </a:t>
            </a:r>
            <a:endParaRPr lang="es-BO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_tradnl" sz="2400" dirty="0" err="1"/>
              <a:t>Advance</a:t>
            </a:r>
            <a:r>
              <a:rPr lang="es-ES_tradnl" sz="2400" dirty="0"/>
              <a:t> </a:t>
            </a:r>
            <a:r>
              <a:rPr lang="es-ES_tradnl" sz="2400" dirty="0" err="1"/>
              <a:t>purched</a:t>
            </a:r>
            <a:endParaRPr lang="es-BO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_tradnl" sz="2400" dirty="0" err="1"/>
              <a:t>Millaje</a:t>
            </a:r>
            <a:r>
              <a:rPr lang="es-ES_tradnl" sz="2400" dirty="0"/>
              <a:t>  </a:t>
            </a:r>
            <a:endParaRPr lang="es-BO" sz="2400" dirty="0"/>
          </a:p>
          <a:p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8446514" y="-5161"/>
            <a:ext cx="2757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s-ES" sz="6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FQD</a:t>
            </a:r>
            <a:endParaRPr lang="es-ES" sz="60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55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DESPLIEGUE DE TARIFAS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17695" y="1476513"/>
            <a:ext cx="106278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FQD CBBLPB</a:t>
            </a:r>
          </a:p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FQD VVIMAD/IL/AOB</a:t>
            </a:r>
          </a:p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FQD VVIMIA/KC}</a:t>
            </a:r>
            <a:r>
              <a:rPr lang="es-E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FQD </a:t>
            </a:r>
            <a:r>
              <a:rPr lang="es-ES" sz="2800" b="1" dirty="0">
                <a:latin typeface="Calibri" pitchFamily="34" charset="0"/>
                <a:cs typeface="Calibri" pitchFamily="34" charset="0"/>
              </a:rPr>
              <a:t>CBBMIA/AOB/KC/IL,IB/FN/FD/KB/CV </a:t>
            </a:r>
            <a:r>
              <a:rPr lang="es-E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/IL </a:t>
            </a:r>
            <a:r>
              <a:rPr lang="es-ES" sz="2800" b="1" dirty="0">
                <a:latin typeface="Calibri" pitchFamily="34" charset="0"/>
                <a:cs typeface="Calibri" pitchFamily="34" charset="0"/>
              </a:rPr>
              <a:t>      //Montos </a:t>
            </a: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Netos</a:t>
            </a:r>
          </a:p>
          <a:p>
            <a:endParaRPr lang="es-ES" sz="2800" b="1" dirty="0">
              <a:latin typeface="Calibri" pitchFamily="34" charset="0"/>
              <a:cs typeface="Calibri" pitchFamily="34" charset="0"/>
            </a:endParaRPr>
          </a:p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FQN8</a:t>
            </a:r>
          </a:p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FQN8*LI</a:t>
            </a:r>
          </a:p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FQN8*PE</a:t>
            </a:r>
          </a:p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FQN8*SO</a:t>
            </a:r>
          </a:p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FQR8   //</a:t>
            </a:r>
            <a:r>
              <a:rPr lang="es-ES" sz="2800" b="1" dirty="0" err="1" smtClean="0">
                <a:latin typeface="Calibri" pitchFamily="34" charset="0"/>
                <a:cs typeface="Calibri" pitchFamily="34" charset="0"/>
              </a:rPr>
              <a:t>Routing</a:t>
            </a: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 de una Tarifa </a:t>
            </a: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TARIFICACIÓN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78709" y="1397726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FXL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8387167" y="4373010"/>
            <a:ext cx="1519414" cy="549133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7030A0"/>
                </a:solidFill>
              </a:rPr>
              <a:t>TST</a:t>
            </a:r>
            <a:endParaRPr lang="es-ES" sz="2500" b="1" dirty="0">
              <a:solidFill>
                <a:srgbClr val="7030A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745302" y="1489167"/>
            <a:ext cx="464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Tarifa más baja para el itinerario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974353" y="2360032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FXA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40946" y="2451473"/>
            <a:ext cx="464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Tarifa más baja disponible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974353" y="3339757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FXR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740946" y="3431198"/>
            <a:ext cx="6260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latin typeface="Calibri" pitchFamily="34" charset="0"/>
                <a:cs typeface="Calibri" pitchFamily="34" charset="0"/>
              </a:rPr>
              <a:t>Rebook</a:t>
            </a:r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 a la tarifa más  baja disponible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969997" y="4302063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FXP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736590" y="4393504"/>
            <a:ext cx="464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Tarifica el itinerario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965641" y="5251306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FXB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732234" y="5342747"/>
            <a:ext cx="565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latin typeface="Calibri" pitchFamily="34" charset="0"/>
                <a:cs typeface="Calibri" pitchFamily="34" charset="0"/>
              </a:rPr>
              <a:t>Rebook</a:t>
            </a:r>
            <a:r>
              <a:rPr lang="es-ES" sz="2400" b="1" dirty="0" smtClean="0">
                <a:latin typeface="Calibri" pitchFamily="34" charset="0"/>
                <a:cs typeface="Calibri" pitchFamily="34" charset="0"/>
              </a:rPr>
              <a:t> a la tarifa más baja disponible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7837030" y="1340144"/>
            <a:ext cx="2619691" cy="549133"/>
          </a:xfrm>
          <a:prstGeom prst="round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92D050"/>
                </a:solidFill>
              </a:rPr>
              <a:t>INFORMATIVO</a:t>
            </a:r>
            <a:endParaRPr lang="es-ES" sz="2500" b="1" dirty="0">
              <a:solidFill>
                <a:srgbClr val="92D050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7837029" y="2302450"/>
            <a:ext cx="2619691" cy="549133"/>
          </a:xfrm>
          <a:prstGeom prst="round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92D050"/>
                </a:solidFill>
              </a:rPr>
              <a:t>INFORMATIVO</a:t>
            </a:r>
            <a:endParaRPr lang="es-ES" sz="2500" b="1" dirty="0">
              <a:solidFill>
                <a:srgbClr val="92D050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8387167" y="5218958"/>
            <a:ext cx="1519414" cy="549133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7030A0"/>
                </a:solidFill>
              </a:rPr>
              <a:t>TST</a:t>
            </a:r>
            <a:endParaRPr lang="es-ES" sz="25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595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TRANSITIONAL STORED TICKET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23081" y="1674088"/>
            <a:ext cx="10410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BO" sz="2400" dirty="0" smtClean="0"/>
              <a:t>El TST es </a:t>
            </a:r>
            <a:r>
              <a:rPr lang="es-BO" sz="2400" dirty="0"/>
              <a:t>un registro que graba la tarifa, si la regulación tarifaria así lo permite. El sistema almacena automáticamente la información solicitada al servidor de tarifas en un TST. </a:t>
            </a:r>
            <a:endParaRPr lang="es-BO" sz="2400" dirty="0" smtClean="0"/>
          </a:p>
          <a:p>
            <a:pPr lvl="0"/>
            <a:endParaRPr lang="es-BO" sz="2400" dirty="0"/>
          </a:p>
          <a:p>
            <a:pPr lvl="0"/>
            <a:r>
              <a:rPr lang="es-ES" sz="2400" dirty="0"/>
              <a:t>Es un preacuerdo </a:t>
            </a:r>
            <a:r>
              <a:rPr lang="es-ES" sz="2400" dirty="0" smtClean="0"/>
              <a:t>entre </a:t>
            </a:r>
            <a:r>
              <a:rPr lang="es-ES" sz="2400" dirty="0"/>
              <a:t>el </a:t>
            </a:r>
            <a:r>
              <a:rPr lang="es-ES" sz="2400" dirty="0" smtClean="0"/>
              <a:t>pasajero y </a:t>
            </a:r>
            <a:r>
              <a:rPr lang="es-ES" sz="2400" dirty="0"/>
              <a:t>la </a:t>
            </a:r>
            <a:r>
              <a:rPr lang="es-ES" sz="2400" dirty="0" smtClean="0"/>
              <a:t>aerolínea. Es </a:t>
            </a:r>
            <a:r>
              <a:rPr lang="es-ES" sz="2400" dirty="0"/>
              <a:t>mandatorio o indispensable para la emisión </a:t>
            </a:r>
            <a:endParaRPr lang="es-BO" sz="2400" dirty="0"/>
          </a:p>
          <a:p>
            <a:pPr algn="just"/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8623495" y="13212"/>
            <a:ext cx="2757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s-ES" sz="6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TST</a:t>
            </a:r>
            <a:endParaRPr lang="es-ES" sz="60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81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"/>
          <p:cNvSpPr/>
          <p:nvPr/>
        </p:nvSpPr>
        <p:spPr>
          <a:xfrm>
            <a:off x="2912676" y="142852"/>
            <a:ext cx="6211531" cy="523220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s-ES" sz="2800" b="1" dirty="0" smtClean="0">
                <a:solidFill>
                  <a:prstClr val="white"/>
                </a:solidFill>
              </a:rPr>
              <a:t>CONTENIDO DEL CURSO</a:t>
            </a:r>
          </a:p>
        </p:txBody>
      </p:sp>
      <p:sp>
        <p:nvSpPr>
          <p:cNvPr id="36" name="3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A53815-E92B-43AD-8412-138F5D30411C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ctrTitle"/>
          </p:nvPr>
        </p:nvSpPr>
        <p:spPr>
          <a:xfrm>
            <a:off x="405218" y="520784"/>
            <a:ext cx="11226445" cy="97322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BO" sz="3000" b="0" dirty="0" smtClean="0">
                <a:latin typeface="Century Gothic" panose="020B0502020202020204" pitchFamily="34" charset="0"/>
              </a:rPr>
              <a:t>	</a:t>
            </a:r>
            <a:br>
              <a:rPr lang="es-BO" sz="3000" b="0" dirty="0" smtClean="0">
                <a:latin typeface="Century Gothic" panose="020B0502020202020204" pitchFamily="34" charset="0"/>
              </a:rPr>
            </a:br>
            <a:r>
              <a:rPr lang="es-BO" sz="3000" b="0" dirty="0">
                <a:latin typeface="Century Gothic" panose="020B0502020202020204" pitchFamily="34" charset="0"/>
              </a:rPr>
              <a:t>	</a:t>
            </a:r>
            <a:r>
              <a:rPr lang="es-BO" sz="3000" b="0" dirty="0" smtClean="0">
                <a:latin typeface="Century Gothic" panose="020B0502020202020204" pitchFamily="34" charset="0"/>
              </a:rPr>
              <a:t>- </a:t>
            </a:r>
            <a:r>
              <a:rPr lang="es-BO" sz="2800" b="0" dirty="0" smtClean="0">
                <a:latin typeface="Century Gothic" panose="020B0502020202020204" pitchFamily="34" charset="0"/>
              </a:rPr>
              <a:t>Codificacion / </a:t>
            </a:r>
            <a:r>
              <a:rPr lang="es-BO" sz="2800" b="0" dirty="0" err="1" smtClean="0">
                <a:latin typeface="Century Gothic" panose="020B0502020202020204" pitchFamily="34" charset="0"/>
              </a:rPr>
              <a:t>Decodificacion</a:t>
            </a:r>
            <a:r>
              <a:rPr lang="es-BO" sz="2800" b="0" dirty="0" smtClean="0">
                <a:latin typeface="Century Gothic" panose="020B0502020202020204" pitchFamily="34" charset="0"/>
              </a:rPr>
              <a:t/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 smtClean="0">
                <a:latin typeface="Century Gothic" panose="020B0502020202020204" pitchFamily="34" charset="0"/>
              </a:rPr>
              <a:t>	- Date/Time</a:t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 smtClean="0">
                <a:latin typeface="Century Gothic" panose="020B0502020202020204" pitchFamily="34" charset="0"/>
              </a:rPr>
              <a:t>	- </a:t>
            </a:r>
            <a:r>
              <a:rPr lang="es-BO" sz="2800" b="0" dirty="0" err="1" smtClean="0">
                <a:latin typeface="Century Gothic" panose="020B0502020202020204" pitchFamily="34" charset="0"/>
              </a:rPr>
              <a:t>Availability</a:t>
            </a:r>
            <a:r>
              <a:rPr lang="es-BO" sz="2800" b="0" dirty="0" smtClean="0">
                <a:latin typeface="Century Gothic" panose="020B0502020202020204" pitchFamily="34" charset="0"/>
              </a:rPr>
              <a:t> / Schedule / </a:t>
            </a:r>
            <a:r>
              <a:rPr lang="es-BO" sz="2800" b="0" dirty="0" err="1" smtClean="0">
                <a:latin typeface="Century Gothic" panose="020B0502020202020204" pitchFamily="34" charset="0"/>
              </a:rPr>
              <a:t>Timetible</a:t>
            </a:r>
            <a:r>
              <a:rPr lang="es-BO" sz="2800" b="0" dirty="0" smtClean="0">
                <a:latin typeface="Century Gothic" panose="020B0502020202020204" pitchFamily="34" charset="0"/>
              </a:rPr>
              <a:t/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 smtClean="0">
                <a:latin typeface="Century Gothic" panose="020B0502020202020204" pitchFamily="34" charset="0"/>
              </a:rPr>
              <a:t>	- PNR y sus elementos</a:t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 smtClean="0">
                <a:latin typeface="Century Gothic" panose="020B0502020202020204" pitchFamily="34" charset="0"/>
              </a:rPr>
              <a:t>	- SSR / OSI / </a:t>
            </a:r>
            <a:r>
              <a:rPr lang="es-BO" sz="2800" b="0" dirty="0" err="1" smtClean="0">
                <a:latin typeface="Century Gothic" panose="020B0502020202020204" pitchFamily="34" charset="0"/>
              </a:rPr>
              <a:t>Remarks</a:t>
            </a:r>
            <a:r>
              <a:rPr lang="es-BO" sz="2800" b="0" dirty="0" smtClean="0">
                <a:latin typeface="Century Gothic" panose="020B0502020202020204" pitchFamily="34" charset="0"/>
              </a:rPr>
              <a:t/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 smtClean="0">
                <a:latin typeface="Century Gothic" panose="020B0502020202020204" pitchFamily="34" charset="0"/>
              </a:rPr>
              <a:t>	- </a:t>
            </a:r>
            <a:r>
              <a:rPr lang="es-BO" sz="2800" b="0" dirty="0" err="1" smtClean="0">
                <a:latin typeface="Century Gothic" panose="020B0502020202020204" pitchFamily="34" charset="0"/>
              </a:rPr>
              <a:t>Recuperacion</a:t>
            </a:r>
            <a:r>
              <a:rPr lang="es-BO" sz="2800" b="0" dirty="0" smtClean="0">
                <a:latin typeface="Century Gothic" panose="020B0502020202020204" pitchFamily="34" charset="0"/>
              </a:rPr>
              <a:t> y </a:t>
            </a:r>
            <a:r>
              <a:rPr lang="es-BO" sz="2800" b="0" dirty="0" err="1" smtClean="0">
                <a:latin typeface="Century Gothic" panose="020B0502020202020204" pitchFamily="34" charset="0"/>
              </a:rPr>
              <a:t>Modificacion</a:t>
            </a:r>
            <a:r>
              <a:rPr lang="es-BO" sz="2800" b="0" dirty="0" smtClean="0">
                <a:latin typeface="Century Gothic" panose="020B0502020202020204" pitchFamily="34" charset="0"/>
              </a:rPr>
              <a:t> de Reservas</a:t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 smtClean="0">
                <a:latin typeface="Century Gothic" panose="020B0502020202020204" pitchFamily="34" charset="0"/>
              </a:rPr>
              <a:t>	- Historial de Reserva</a:t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3000" b="0" dirty="0">
                <a:latin typeface="Century Gothic" panose="020B0502020202020204" pitchFamily="34" charset="0"/>
              </a:rPr>
              <a:t>	- </a:t>
            </a:r>
            <a:r>
              <a:rPr lang="es-BO" sz="2800" b="0" dirty="0">
                <a:latin typeface="Century Gothic" panose="020B0502020202020204" pitchFamily="34" charset="0"/>
              </a:rPr>
              <a:t>Despliegue de Tarifas</a:t>
            </a:r>
            <a:br>
              <a:rPr lang="es-BO" sz="2800" b="0" dirty="0">
                <a:latin typeface="Century Gothic" panose="020B0502020202020204" pitchFamily="34" charset="0"/>
              </a:rPr>
            </a:br>
            <a:r>
              <a:rPr lang="es-BO" sz="2800" b="0" dirty="0">
                <a:latin typeface="Century Gothic" panose="020B0502020202020204" pitchFamily="34" charset="0"/>
              </a:rPr>
              <a:t>	- Tarificación </a:t>
            </a:r>
            <a:r>
              <a:rPr lang="es-BO" sz="2800" b="0" dirty="0" err="1">
                <a:latin typeface="Century Gothic" panose="020B0502020202020204" pitchFamily="34" charset="0"/>
              </a:rPr>
              <a:t>Ticketing</a:t>
            </a:r>
            <a:r>
              <a:rPr lang="es-BO" sz="2800" b="0" dirty="0" smtClean="0">
                <a:latin typeface="Century Gothic" panose="020B0502020202020204" pitchFamily="34" charset="0"/>
              </a:rPr>
              <a:t/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 smtClean="0">
                <a:latin typeface="Century Gothic" panose="020B0502020202020204" pitchFamily="34" charset="0"/>
              </a:rPr>
              <a:t>	</a:t>
            </a:r>
            <a:r>
              <a:rPr lang="es-BO" u="sng" dirty="0" smtClean="0">
                <a:latin typeface="Century Gothic" panose="020B0502020202020204" pitchFamily="34" charset="0"/>
              </a:rPr>
              <a:t/>
            </a:r>
            <a:br>
              <a:rPr lang="es-BO" u="sng" dirty="0" smtClean="0">
                <a:latin typeface="Century Gothic" panose="020B0502020202020204" pitchFamily="34" charset="0"/>
              </a:rPr>
            </a:br>
            <a:endParaRPr lang="es-ES" sz="45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1093692"/>
      </p:ext>
    </p:extLst>
  </p:cSld>
  <p:clrMapOvr>
    <a:masterClrMapping/>
  </p:clrMapOvr>
  <p:transition advTm="25889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TRANSITIONAL STORED TICKET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338252" y="1710556"/>
            <a:ext cx="1367259" cy="732204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TQT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282379" y="1894127"/>
            <a:ext cx="464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Visualización del TST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38253" y="2965255"/>
            <a:ext cx="1367259" cy="732204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TTH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282378" y="3130751"/>
            <a:ext cx="464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Historial del TST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338251" y="4193177"/>
            <a:ext cx="1367259" cy="732204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TTE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386883" y="4358673"/>
            <a:ext cx="464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Cancelación del TST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8623495" y="13212"/>
            <a:ext cx="2757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s-ES" sz="6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TST</a:t>
            </a:r>
            <a:endParaRPr lang="es-ES" sz="60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88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EMISIÓN del TKT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360229" y="1535853"/>
            <a:ext cx="1105990" cy="544908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FP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360227" y="2669203"/>
            <a:ext cx="1105990" cy="544908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RIZ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360229" y="3754125"/>
            <a:ext cx="1105990" cy="544908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TTP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18660" y="3734191"/>
            <a:ext cx="464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Emisión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18660" y="1535853"/>
            <a:ext cx="464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Forma de Pago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18660" y="2669203"/>
            <a:ext cx="464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Información para Factura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018660" y="4799919"/>
            <a:ext cx="464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Despliegue del TKT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360229" y="4799919"/>
            <a:ext cx="1105990" cy="544908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TWD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842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EMISIÓN del TKT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17696" y="1535853"/>
            <a:ext cx="10515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smtClean="0">
                <a:latin typeface="Calibri" pitchFamily="34" charset="0"/>
                <a:cs typeface="Calibri" pitchFamily="34" charset="0"/>
              </a:rPr>
              <a:t>FORMA DE PAGO</a:t>
            </a:r>
          </a:p>
          <a:p>
            <a:pPr lvl="2">
              <a:lnSpc>
                <a:spcPct val="150000"/>
              </a:lnSpc>
            </a:pPr>
            <a:r>
              <a:rPr lang="es-ES" sz="2800" dirty="0" smtClean="0">
                <a:latin typeface="Calibri" pitchFamily="34" charset="0"/>
                <a:cs typeface="Calibri" pitchFamily="34" charset="0"/>
              </a:rPr>
              <a:t>FP CASH</a:t>
            </a:r>
          </a:p>
          <a:p>
            <a:pPr lvl="2">
              <a:lnSpc>
                <a:spcPct val="150000"/>
              </a:lnSpc>
            </a:pPr>
            <a:r>
              <a:rPr lang="es-ES" sz="2800" dirty="0" smtClean="0">
                <a:latin typeface="Calibri" pitchFamily="34" charset="0"/>
                <a:cs typeface="Calibri" pitchFamily="34" charset="0"/>
              </a:rPr>
              <a:t>FP IN CASH</a:t>
            </a:r>
          </a:p>
          <a:p>
            <a:pPr lvl="2">
              <a:lnSpc>
                <a:spcPct val="150000"/>
              </a:lnSpc>
            </a:pPr>
            <a:r>
              <a:rPr lang="es-ES" sz="2800" dirty="0" smtClean="0">
                <a:latin typeface="Calibri" pitchFamily="34" charset="0"/>
                <a:cs typeface="Calibri" pitchFamily="34" charset="0"/>
              </a:rPr>
              <a:t>FP CCVI1234567898745612/1020/N123456/P1</a:t>
            </a:r>
          </a:p>
          <a:p>
            <a:pPr lvl="2">
              <a:lnSpc>
                <a:spcPct val="150000"/>
              </a:lnSpc>
            </a:pPr>
            <a:r>
              <a:rPr lang="es-ES" sz="2800" dirty="0" smtClean="0">
                <a:latin typeface="Calibri" pitchFamily="34" charset="0"/>
                <a:cs typeface="Calibri" pitchFamily="34" charset="0"/>
              </a:rPr>
              <a:t>FP IN </a:t>
            </a:r>
            <a:r>
              <a:rPr lang="es-ES" sz="2800" dirty="0">
                <a:latin typeface="Calibri" pitchFamily="34" charset="0"/>
                <a:cs typeface="Calibri" pitchFamily="34" charset="0"/>
              </a:rPr>
              <a:t>CCVI1234567898745612/1020/N123456/P1</a:t>
            </a:r>
          </a:p>
          <a:p>
            <a:pPr lvl="2">
              <a:lnSpc>
                <a:spcPct val="150000"/>
              </a:lnSpc>
            </a:pPr>
            <a:r>
              <a:rPr lang="es-ES" sz="2800" dirty="0">
                <a:latin typeface="Calibri" pitchFamily="34" charset="0"/>
                <a:cs typeface="Calibri" pitchFamily="34" charset="0"/>
              </a:rPr>
              <a:t>FP 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CASH+CCVI1234567898745612/1020/BOB500/N123456</a:t>
            </a:r>
          </a:p>
          <a:p>
            <a:pPr lvl="2">
              <a:lnSpc>
                <a:spcPct val="150000"/>
              </a:lnSpc>
            </a:pPr>
            <a:r>
              <a:rPr lang="es-ES" sz="2800" dirty="0" smtClean="0">
                <a:latin typeface="Calibri" pitchFamily="34" charset="0"/>
                <a:cs typeface="Calibri" pitchFamily="34" charset="0"/>
              </a:rPr>
              <a:t>FP INF CASH+CC…….</a:t>
            </a:r>
            <a:endParaRPr lang="es-ES" sz="2800" dirty="0">
              <a:latin typeface="Calibri" pitchFamily="34" charset="0"/>
              <a:cs typeface="Calibri" pitchFamily="34" charset="0"/>
            </a:endParaRPr>
          </a:p>
          <a:p>
            <a:endParaRPr lang="es-E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1 CuadroTexto"/>
          <p:cNvSpPr txBox="1"/>
          <p:nvPr/>
        </p:nvSpPr>
        <p:spPr>
          <a:xfrm>
            <a:off x="8623495" y="13212"/>
            <a:ext cx="2757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  </a:t>
            </a:r>
            <a:r>
              <a:rPr lang="es-ES" sz="6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FP</a:t>
            </a:r>
            <a:endParaRPr lang="es-ES" sz="60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55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EMISIÓN del TKT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17696" y="1535853"/>
            <a:ext cx="1051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>
                <a:latin typeface="Calibri" pitchFamily="34" charset="0"/>
                <a:cs typeface="Calibri" pitchFamily="34" charset="0"/>
              </a:rPr>
              <a:t>INGRESO NIT</a:t>
            </a:r>
          </a:p>
          <a:p>
            <a:endParaRPr lang="es-ES" sz="32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RIZ  NIT1234567 ACEVEY</a:t>
            </a:r>
          </a:p>
          <a:p>
            <a:r>
              <a:rPr lang="es-ES" sz="3200" b="1" dirty="0">
                <a:latin typeface="Calibri" pitchFamily="34" charset="0"/>
                <a:cs typeface="Calibri" pitchFamily="34" charset="0"/>
              </a:rPr>
              <a:t>RIZ  NIT1234567 </a:t>
            </a:r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ACEVEY TC 6.96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  <a:p>
            <a:endParaRPr lang="es-ES" sz="3200" b="1" dirty="0">
              <a:latin typeface="Calibri" pitchFamily="34" charset="0"/>
              <a:cs typeface="Calibri" pitchFamily="34" charset="0"/>
            </a:endParaRPr>
          </a:p>
          <a:p>
            <a:endParaRPr lang="es-ES" sz="3200" b="1" dirty="0" smtClean="0">
              <a:latin typeface="Calibri" pitchFamily="34" charset="0"/>
              <a:cs typeface="Calibri" pitchFamily="34" charset="0"/>
            </a:endParaRPr>
          </a:p>
          <a:p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1 CuadroTexto"/>
          <p:cNvSpPr txBox="1"/>
          <p:nvPr/>
        </p:nvSpPr>
        <p:spPr>
          <a:xfrm>
            <a:off x="8623495" y="13212"/>
            <a:ext cx="27572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  </a:t>
            </a:r>
            <a:r>
              <a:rPr lang="es-ES" sz="6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RIZ</a:t>
            </a:r>
          </a:p>
          <a:p>
            <a:endParaRPr lang="es-ES" sz="60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4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EMISIÓN del TKT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17695" y="1535853"/>
            <a:ext cx="10515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>
                <a:latin typeface="Calibri" pitchFamily="34" charset="0"/>
                <a:cs typeface="Calibri" pitchFamily="34" charset="0"/>
              </a:rPr>
              <a:t>EMISIÓN BOLETO</a:t>
            </a:r>
          </a:p>
          <a:p>
            <a:endParaRPr lang="es-ES" sz="3200" b="1" u="sng" dirty="0">
              <a:latin typeface="Calibri" pitchFamily="34" charset="0"/>
              <a:cs typeface="Calibri" pitchFamily="34" charset="0"/>
            </a:endParaRPr>
          </a:p>
          <a:p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TTP/RT</a:t>
            </a:r>
          </a:p>
          <a:p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TTP/RT/P1</a:t>
            </a:r>
          </a:p>
          <a:p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TTP/INF/RT</a:t>
            </a:r>
          </a:p>
          <a:p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TTP/ITR-EML-CORREO@BOA.BO/RT</a:t>
            </a:r>
          </a:p>
          <a:p>
            <a:endParaRPr lang="es-ES" sz="3200" b="1" dirty="0">
              <a:latin typeface="Calibri" pitchFamily="34" charset="0"/>
              <a:cs typeface="Calibri" pitchFamily="34" charset="0"/>
            </a:endParaRPr>
          </a:p>
          <a:p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1 CuadroTexto"/>
          <p:cNvSpPr txBox="1"/>
          <p:nvPr/>
        </p:nvSpPr>
        <p:spPr>
          <a:xfrm>
            <a:off x="8432426" y="0"/>
            <a:ext cx="27572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  </a:t>
            </a:r>
            <a:r>
              <a:rPr lang="es-ES" sz="6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TTP</a:t>
            </a:r>
          </a:p>
          <a:p>
            <a:endParaRPr lang="es-ES" sz="60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7615407" y="4639678"/>
            <a:ext cx="2264058" cy="928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 smtClean="0"/>
              <a:t>AL  </a:t>
            </a:r>
            <a:r>
              <a:rPr lang="es-BO" b="1" dirty="0"/>
              <a:t>G</a:t>
            </a:r>
            <a:r>
              <a:rPr lang="es-BO" b="1" dirty="0" smtClean="0"/>
              <a:t>RAFICO</a:t>
            </a:r>
            <a:endParaRPr lang="es-BO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85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EMISIÓN del TKT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17695" y="1167363"/>
            <a:ext cx="10515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b="1" u="sng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2800" b="1" u="sng" dirty="0" smtClean="0">
                <a:latin typeface="Calibri" pitchFamily="34" charset="0"/>
                <a:cs typeface="Calibri" pitchFamily="34" charset="0"/>
              </a:rPr>
              <a:t>DESPLIEGA BOLETO</a:t>
            </a:r>
            <a:endParaRPr lang="es-ES" sz="3200" b="1" u="sng" dirty="0">
              <a:latin typeface="Calibri" pitchFamily="34" charset="0"/>
              <a:cs typeface="Calibri" pitchFamily="34" charset="0"/>
            </a:endParaRPr>
          </a:p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TWD/L#</a:t>
            </a:r>
          </a:p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TWD/TKT930-0000000000</a:t>
            </a:r>
          </a:p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TWD/VOB/FOID-NI000000</a:t>
            </a:r>
          </a:p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TWD/TAX</a:t>
            </a:r>
          </a:p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TWD/VOB/FLT600/15SEP/CBBLPB-GOMEZ</a:t>
            </a:r>
          </a:p>
          <a:p>
            <a:endParaRPr lang="es-ES" sz="2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2800" b="1" u="sng" dirty="0" smtClean="0">
                <a:latin typeface="Calibri" pitchFamily="34" charset="0"/>
                <a:cs typeface="Calibri" pitchFamily="34" charset="0"/>
              </a:rPr>
              <a:t>HISTORIA DEL BOLETO</a:t>
            </a:r>
          </a:p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TWH</a:t>
            </a:r>
          </a:p>
          <a:p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TWH/TKT930-0000000000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8623495" y="13212"/>
            <a:ext cx="2757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sz="6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TWD</a:t>
            </a:r>
            <a:endParaRPr lang="es-ES" sz="60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7698807" y="4923842"/>
            <a:ext cx="2264058" cy="928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 smtClean="0"/>
              <a:t>AL  </a:t>
            </a:r>
            <a:r>
              <a:rPr lang="es-BO" b="1" dirty="0"/>
              <a:t>G</a:t>
            </a:r>
            <a:r>
              <a:rPr lang="es-BO" b="1" dirty="0" smtClean="0"/>
              <a:t>RAFICO</a:t>
            </a:r>
            <a:endParaRPr lang="es-BO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596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Void and Revert Void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789590" y="1298943"/>
            <a:ext cx="2869474" cy="997297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500" b="1" dirty="0" smtClean="0">
                <a:solidFill>
                  <a:schemeClr val="accent2">
                    <a:lumMod val="75000"/>
                  </a:schemeClr>
                </a:solidFill>
              </a:rPr>
              <a:t>TRDC</a:t>
            </a:r>
            <a:endParaRPr lang="es-ES" sz="4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89590" y="3891950"/>
            <a:ext cx="2869474" cy="997297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500" b="1" dirty="0" smtClean="0">
                <a:solidFill>
                  <a:schemeClr val="accent2">
                    <a:lumMod val="75000"/>
                  </a:schemeClr>
                </a:solidFill>
              </a:rPr>
              <a:t>TRDR</a:t>
            </a:r>
            <a:endParaRPr lang="es-ES" sz="4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407779" y="1543747"/>
            <a:ext cx="464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 smtClean="0">
                <a:latin typeface="Calibri" pitchFamily="34" charset="0"/>
                <a:cs typeface="Calibri" pitchFamily="34" charset="0"/>
              </a:rPr>
              <a:t>Void</a:t>
            </a:r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407779" y="4180204"/>
            <a:ext cx="464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 smtClean="0">
                <a:latin typeface="Calibri" pitchFamily="34" charset="0"/>
                <a:cs typeface="Calibri" pitchFamily="34" charset="0"/>
              </a:rPr>
              <a:t>Revert</a:t>
            </a:r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3200" b="1" dirty="0" err="1" smtClean="0">
                <a:latin typeface="Calibri" pitchFamily="34" charset="0"/>
                <a:cs typeface="Calibri" pitchFamily="34" charset="0"/>
              </a:rPr>
              <a:t>Void</a:t>
            </a:r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5 CuadroTexto"/>
          <p:cNvSpPr txBox="1"/>
          <p:nvPr/>
        </p:nvSpPr>
        <p:spPr>
          <a:xfrm>
            <a:off x="1789589" y="2555486"/>
            <a:ext cx="4648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TRDC/L#</a:t>
            </a:r>
          </a:p>
          <a:p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TRDC/TK-24000000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1789588" y="5097557"/>
            <a:ext cx="4648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TRDR/L#</a:t>
            </a:r>
          </a:p>
          <a:p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TRDR/TK-24000000</a:t>
            </a: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7616920" y="5172142"/>
            <a:ext cx="2264058" cy="928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 smtClean="0"/>
              <a:t>AL  </a:t>
            </a:r>
            <a:r>
              <a:rPr lang="es-BO" b="1" dirty="0"/>
              <a:t>G</a:t>
            </a:r>
            <a:r>
              <a:rPr lang="es-BO" b="1" dirty="0" smtClean="0"/>
              <a:t>RAFICO</a:t>
            </a:r>
            <a:endParaRPr lang="es-BO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75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636350" y="808486"/>
            <a:ext cx="3381469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OPEN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594786" y="2997504"/>
            <a:ext cx="3381469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ARNK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003963" y="1842669"/>
            <a:ext cx="4973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b="1" dirty="0" smtClean="0">
                <a:solidFill>
                  <a:srgbClr val="FF0000"/>
                </a:solidFill>
              </a:rPr>
              <a:t>SO</a:t>
            </a:r>
            <a:r>
              <a:rPr lang="es-BO" sz="3200" b="1" dirty="0" smtClean="0"/>
              <a:t> OB</a:t>
            </a:r>
            <a:r>
              <a:rPr lang="es-BO" sz="3200" b="1" dirty="0" smtClean="0">
                <a:solidFill>
                  <a:srgbClr val="FF0000"/>
                </a:solidFill>
              </a:rPr>
              <a:t>Y</a:t>
            </a:r>
            <a:r>
              <a:rPr lang="es-BO" sz="3200" b="1" dirty="0" smtClean="0"/>
              <a:t>25JUL</a:t>
            </a:r>
            <a:r>
              <a:rPr lang="es-BO" sz="3200" b="1" dirty="0" smtClean="0">
                <a:solidFill>
                  <a:srgbClr val="FF0000"/>
                </a:solidFill>
              </a:rPr>
              <a:t>CBBMAD</a:t>
            </a:r>
            <a:endParaRPr lang="es-BO" sz="32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48546" y="4073251"/>
            <a:ext cx="252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b="1" dirty="0" smtClean="0">
                <a:solidFill>
                  <a:srgbClr val="FF0000"/>
                </a:solidFill>
              </a:rPr>
              <a:t>SI </a:t>
            </a:r>
            <a:r>
              <a:rPr lang="es-BO" sz="3200" b="1" dirty="0" smtClean="0"/>
              <a:t>ARNK</a:t>
            </a:r>
            <a:endParaRPr lang="es-BO" sz="3200" b="1" dirty="0"/>
          </a:p>
        </p:txBody>
      </p:sp>
    </p:spTree>
    <p:extLst>
      <p:ext uri="{BB962C8B-B14F-4D97-AF65-F5344CB8AC3E}">
        <p14:creationId xmlns:p14="http://schemas.microsoft.com/office/powerpoint/2010/main" val="22167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REVALIDACIÓN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896120" y="3179928"/>
            <a:ext cx="8831020" cy="2647666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</a:rPr>
              <a:t>TTP/ETRV/L</a:t>
            </a:r>
            <a:r>
              <a:rPr lang="es-ES" sz="3200" b="1" dirty="0" smtClean="0">
                <a:solidFill>
                  <a:schemeClr val="accent1"/>
                </a:solidFill>
              </a:rPr>
              <a:t>#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</a:rPr>
              <a:t>/S</a:t>
            </a:r>
            <a:r>
              <a:rPr lang="es-ES" sz="3200" b="1" dirty="0" smtClean="0">
                <a:solidFill>
                  <a:schemeClr val="accent1"/>
                </a:solidFill>
              </a:rPr>
              <a:t>#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</a:rPr>
              <a:t>/E</a:t>
            </a:r>
            <a:r>
              <a:rPr lang="es-ES" sz="3200" b="1" dirty="0" smtClean="0">
                <a:solidFill>
                  <a:schemeClr val="accent1"/>
                </a:solidFill>
              </a:rPr>
              <a:t>#</a:t>
            </a:r>
          </a:p>
          <a:p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</a:rPr>
              <a:t>TTP/ETRV/L</a:t>
            </a:r>
            <a:r>
              <a:rPr lang="es-ES" sz="3200" b="1" dirty="0" smtClean="0">
                <a:solidFill>
                  <a:schemeClr val="accent1"/>
                </a:solidFill>
              </a:rPr>
              <a:t>#-#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</a:rPr>
              <a:t>/S</a:t>
            </a:r>
            <a:r>
              <a:rPr lang="es-ES" sz="3200" b="1" dirty="0" smtClean="0">
                <a:solidFill>
                  <a:schemeClr val="accent1"/>
                </a:solidFill>
              </a:rPr>
              <a:t>#-#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es-ES" sz="3200" b="1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s-ES" sz="3200" b="1" dirty="0" smtClean="0">
                <a:solidFill>
                  <a:schemeClr val="accent1"/>
                </a:solidFill>
              </a:rPr>
              <a:t>#-#  (RT 2 O MAS PAX)</a:t>
            </a:r>
            <a:endParaRPr lang="es-ES" sz="3200" b="1" dirty="0">
              <a:solidFill>
                <a:schemeClr val="accent1"/>
              </a:solidFill>
            </a:endParaRPr>
          </a:p>
          <a:p>
            <a:r>
              <a:rPr lang="es-ES" sz="3200" b="1" dirty="0">
                <a:solidFill>
                  <a:schemeClr val="tx2">
                    <a:lumMod val="50000"/>
                  </a:schemeClr>
                </a:solidFill>
              </a:rPr>
              <a:t>TTP/ETRV/L</a:t>
            </a:r>
            <a:r>
              <a:rPr lang="es-ES" sz="3200" b="1" dirty="0" smtClean="0">
                <a:solidFill>
                  <a:schemeClr val="accent1"/>
                </a:solidFill>
              </a:rPr>
              <a:t>#-#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es-ES" sz="3200" b="1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s-ES" sz="3200" b="1" dirty="0">
                <a:solidFill>
                  <a:schemeClr val="accent1"/>
                </a:solidFill>
              </a:rPr>
              <a:t>#</a:t>
            </a:r>
            <a:r>
              <a:rPr lang="es-ES" sz="3200" b="1" dirty="0">
                <a:solidFill>
                  <a:schemeClr val="tx2">
                    <a:lumMod val="50000"/>
                  </a:schemeClr>
                </a:solidFill>
              </a:rPr>
              <a:t>/E</a:t>
            </a:r>
            <a:r>
              <a:rPr lang="es-ES" sz="3200" b="1" dirty="0" smtClean="0">
                <a:solidFill>
                  <a:schemeClr val="accent1"/>
                </a:solidFill>
              </a:rPr>
              <a:t>#       (OW 2 O MAS PAX)</a:t>
            </a:r>
            <a:endParaRPr lang="es-ES" sz="3200" b="1" dirty="0">
              <a:solidFill>
                <a:schemeClr val="accent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83694" y="1701041"/>
            <a:ext cx="49588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Recuperar Reserva</a:t>
            </a:r>
          </a:p>
          <a:p>
            <a:pPr marL="514350" indent="-514350">
              <a:buAutoNum type="arabicPeriod"/>
            </a:pP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Verificar boleto</a:t>
            </a:r>
          </a:p>
          <a:p>
            <a:pPr marL="514350" indent="-514350">
              <a:buAutoNum type="arabicPeriod"/>
            </a:pPr>
            <a:r>
              <a:rPr lang="es-ES" sz="2800" b="1" dirty="0" smtClean="0">
                <a:latin typeface="Calibri" pitchFamily="34" charset="0"/>
                <a:cs typeface="Calibri" pitchFamily="34" charset="0"/>
              </a:rPr>
              <a:t>Modificar itinerario</a:t>
            </a:r>
          </a:p>
          <a:p>
            <a:pPr marL="514350" indent="-514350">
              <a:buAutoNum type="arabicPeriod"/>
            </a:pPr>
            <a:endParaRPr lang="es-ES" sz="2800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65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 EMISIÓN - ATC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78709" y="1397726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FXF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45302" y="1489167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Recotización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del Itinerario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74353" y="2360032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FXQ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40946" y="2451473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Recotización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del Itinerario - </a:t>
            </a:r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Confirmado</a:t>
            </a:r>
            <a:endParaRPr lang="es-E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969997" y="3727291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FXE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736590" y="3818732"/>
            <a:ext cx="4648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Recotización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del Itinerario – Tarifa más Baja Disponible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978708" y="4834535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accent2">
                    <a:lumMod val="75000"/>
                  </a:schemeClr>
                </a:solidFill>
              </a:rPr>
              <a:t>FXO</a:t>
            </a:r>
            <a:endParaRPr lang="es-ES" sz="2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8387168" y="2376961"/>
            <a:ext cx="1519414" cy="549133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7030A0"/>
                </a:solidFill>
              </a:rPr>
              <a:t>TST</a:t>
            </a:r>
            <a:endParaRPr lang="es-ES" sz="2500" b="1" dirty="0">
              <a:solidFill>
                <a:srgbClr val="7030A0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7837030" y="1340144"/>
            <a:ext cx="2619691" cy="549133"/>
          </a:xfrm>
          <a:prstGeom prst="round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92D050"/>
                </a:solidFill>
              </a:rPr>
              <a:t>INFORMATIVO</a:t>
            </a:r>
            <a:endParaRPr lang="es-ES" sz="2500" b="1" dirty="0">
              <a:solidFill>
                <a:srgbClr val="92D050"/>
              </a:solidFill>
            </a:endParaRPr>
          </a:p>
        </p:txBody>
      </p:sp>
      <p:cxnSp>
        <p:nvCxnSpPr>
          <p:cNvPr id="3" name="2 Conector recto de flecha"/>
          <p:cNvCxnSpPr>
            <a:stCxn id="5" idx="2"/>
            <a:endCxn id="7" idx="0"/>
          </p:cNvCxnSpPr>
          <p:nvPr/>
        </p:nvCxnSpPr>
        <p:spPr>
          <a:xfrm flipH="1">
            <a:off x="1569216" y="1946366"/>
            <a:ext cx="4356" cy="41366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4939435" y="1889277"/>
            <a:ext cx="0" cy="56219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>
            <a:off x="9146875" y="1889277"/>
            <a:ext cx="4356" cy="41366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8387168" y="4834535"/>
            <a:ext cx="1519414" cy="549133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7030A0"/>
                </a:solidFill>
              </a:rPr>
              <a:t>TST</a:t>
            </a:r>
            <a:endParaRPr lang="es-ES" sz="2500" b="1" dirty="0">
              <a:solidFill>
                <a:srgbClr val="7030A0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7845740" y="3604413"/>
            <a:ext cx="2619691" cy="549133"/>
          </a:xfrm>
          <a:prstGeom prst="round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92D050"/>
                </a:solidFill>
              </a:rPr>
              <a:t>INFORMATIVO</a:t>
            </a:r>
            <a:endParaRPr lang="es-ES" sz="2500" b="1" dirty="0">
              <a:solidFill>
                <a:srgbClr val="92D050"/>
              </a:solidFill>
            </a:endParaRPr>
          </a:p>
        </p:txBody>
      </p:sp>
      <p:cxnSp>
        <p:nvCxnSpPr>
          <p:cNvPr id="25" name="24 Conector recto de flecha"/>
          <p:cNvCxnSpPr>
            <a:endCxn id="23" idx="0"/>
          </p:cNvCxnSpPr>
          <p:nvPr/>
        </p:nvCxnSpPr>
        <p:spPr>
          <a:xfrm flipH="1">
            <a:off x="9146875" y="4153546"/>
            <a:ext cx="8711" cy="68098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758360" y="4754912"/>
            <a:ext cx="4648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Recotización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del Itinerario – Tarifa más Baja Disponible - </a:t>
            </a:r>
            <a:r>
              <a:rPr lang="es-E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Confirmado</a:t>
            </a:r>
            <a:endParaRPr lang="es-E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 de flecha"/>
          <p:cNvCxnSpPr/>
          <p:nvPr/>
        </p:nvCxnSpPr>
        <p:spPr>
          <a:xfrm flipH="1">
            <a:off x="1573572" y="4360379"/>
            <a:ext cx="4356" cy="41366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588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"/>
          <p:cNvSpPr/>
          <p:nvPr/>
        </p:nvSpPr>
        <p:spPr>
          <a:xfrm>
            <a:off x="2912676" y="142852"/>
            <a:ext cx="6211531" cy="523220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s-ES" sz="2800" b="1" dirty="0">
                <a:solidFill>
                  <a:prstClr val="white"/>
                </a:solidFill>
              </a:rPr>
              <a:t>CONTENIDO DEL </a:t>
            </a:r>
            <a:r>
              <a:rPr lang="es-ES" sz="2800" b="1" dirty="0" smtClean="0">
                <a:solidFill>
                  <a:prstClr val="white"/>
                </a:solidFill>
              </a:rPr>
              <a:t>CURSO</a:t>
            </a:r>
            <a:endParaRPr lang="es-ES" sz="2800" b="1" dirty="0">
              <a:solidFill>
                <a:prstClr val="white"/>
              </a:solidFill>
            </a:endParaRPr>
          </a:p>
        </p:txBody>
      </p:sp>
      <p:sp>
        <p:nvSpPr>
          <p:cNvPr id="36" name="35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A53815-E92B-43AD-8412-138F5D30411C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26" name="Título 1"/>
          <p:cNvSpPr>
            <a:spLocks noGrp="1"/>
          </p:cNvSpPr>
          <p:nvPr>
            <p:ph type="ctrTitle"/>
          </p:nvPr>
        </p:nvSpPr>
        <p:spPr>
          <a:xfrm>
            <a:off x="405218" y="835115"/>
            <a:ext cx="11226445" cy="97322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BO" sz="2800" b="0" dirty="0" smtClean="0">
                <a:latin typeface="Century Gothic" panose="020B0502020202020204" pitchFamily="34" charset="0"/>
              </a:rPr>
              <a:t/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 smtClean="0">
                <a:latin typeface="Century Gothic" panose="020B0502020202020204" pitchFamily="34" charset="0"/>
              </a:rPr>
              <a:t>	- </a:t>
            </a:r>
            <a:r>
              <a:rPr lang="es-BO" sz="2800" b="0" dirty="0" err="1" smtClean="0">
                <a:latin typeface="Century Gothic" panose="020B0502020202020204" pitchFamily="34" charset="0"/>
              </a:rPr>
              <a:t>Void</a:t>
            </a:r>
            <a:r>
              <a:rPr lang="es-BO" sz="2800" b="0" dirty="0" smtClean="0">
                <a:latin typeface="Century Gothic" panose="020B0502020202020204" pitchFamily="34" charset="0"/>
              </a:rPr>
              <a:t/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 smtClean="0">
                <a:latin typeface="Century Gothic" panose="020B0502020202020204" pitchFamily="34" charset="0"/>
              </a:rPr>
              <a:t>	- </a:t>
            </a:r>
            <a:r>
              <a:rPr lang="es-BO" sz="2800" b="0" dirty="0" err="1" smtClean="0">
                <a:latin typeface="Century Gothic" panose="020B0502020202020204" pitchFamily="34" charset="0"/>
              </a:rPr>
              <a:t>Refund</a:t>
            </a:r>
            <a:r>
              <a:rPr lang="es-BO" sz="2800" b="0" dirty="0" smtClean="0">
                <a:latin typeface="Century Gothic" panose="020B0502020202020204" pitchFamily="34" charset="0"/>
              </a:rPr>
              <a:t/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 smtClean="0">
                <a:latin typeface="Century Gothic" panose="020B0502020202020204" pitchFamily="34" charset="0"/>
              </a:rPr>
              <a:t>	- Revalidación</a:t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 smtClean="0">
                <a:latin typeface="Century Gothic" panose="020B0502020202020204" pitchFamily="34" charset="0"/>
              </a:rPr>
              <a:t>	- Re emisión – Canje</a:t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>
                <a:latin typeface="Century Gothic" panose="020B0502020202020204" pitchFamily="34" charset="0"/>
              </a:rPr>
              <a:t>	</a:t>
            </a:r>
            <a:r>
              <a:rPr lang="es-BO" sz="2800" b="0" dirty="0" smtClean="0">
                <a:latin typeface="Century Gothic" panose="020B0502020202020204" pitchFamily="34" charset="0"/>
              </a:rPr>
              <a:t>- EMD</a:t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>
                <a:latin typeface="Century Gothic" panose="020B0502020202020204" pitchFamily="34" charset="0"/>
              </a:rPr>
              <a:t>	</a:t>
            </a:r>
            <a:r>
              <a:rPr lang="es-BO" sz="2800" b="0" dirty="0" smtClean="0">
                <a:latin typeface="Century Gothic" panose="020B0502020202020204" pitchFamily="34" charset="0"/>
              </a:rPr>
              <a:t>- Queues</a:t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>
                <a:latin typeface="Century Gothic" panose="020B0502020202020204" pitchFamily="34" charset="0"/>
              </a:rPr>
              <a:t>	</a:t>
            </a:r>
            <a:r>
              <a:rPr lang="es-BO" sz="2800" b="0" dirty="0" smtClean="0">
                <a:latin typeface="Century Gothic" panose="020B0502020202020204" pitchFamily="34" charset="0"/>
              </a:rPr>
              <a:t>- Reportes de Ventas</a:t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>
                <a:latin typeface="Century Gothic" panose="020B0502020202020204" pitchFamily="34" charset="0"/>
              </a:rPr>
              <a:t>	</a:t>
            </a:r>
            <a:r>
              <a:rPr lang="es-BO" sz="2800" b="0" dirty="0" smtClean="0">
                <a:latin typeface="Century Gothic" panose="020B0502020202020204" pitchFamily="34" charset="0"/>
              </a:rPr>
              <a:t>- Evaluación</a:t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sz="2800" b="0" dirty="0" smtClean="0">
                <a:latin typeface="Century Gothic" panose="020B0502020202020204" pitchFamily="34" charset="0"/>
              </a:rPr>
              <a:t/>
            </a:r>
            <a:br>
              <a:rPr lang="es-BO" sz="2800" b="0" dirty="0" smtClean="0">
                <a:latin typeface="Century Gothic" panose="020B0502020202020204" pitchFamily="34" charset="0"/>
              </a:rPr>
            </a:br>
            <a:r>
              <a:rPr lang="es-BO" u="sng" dirty="0" smtClean="0">
                <a:latin typeface="Century Gothic" panose="020B0502020202020204" pitchFamily="34" charset="0"/>
              </a:rPr>
              <a:t/>
            </a:r>
            <a:br>
              <a:rPr lang="es-BO" u="sng" dirty="0" smtClean="0">
                <a:latin typeface="Century Gothic" panose="020B0502020202020204" pitchFamily="34" charset="0"/>
              </a:rPr>
            </a:br>
            <a:endParaRPr lang="es-ES" sz="45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016379"/>
      </p:ext>
    </p:extLst>
  </p:cSld>
  <p:clrMapOvr>
    <a:masterClrMapping/>
  </p:clrMapOvr>
  <p:transition advTm="25889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 EMISIÓN - ATC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743423" y="3610015"/>
            <a:ext cx="1519414" cy="549133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7030A0"/>
                </a:solidFill>
              </a:rPr>
              <a:t>TST</a:t>
            </a:r>
            <a:endParaRPr lang="es-ES" sz="2500" b="1" dirty="0">
              <a:solidFill>
                <a:srgbClr val="7030A0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4479086" y="2980958"/>
            <a:ext cx="2619691" cy="549133"/>
          </a:xfrm>
          <a:prstGeom prst="round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92D050"/>
                </a:solidFill>
              </a:rPr>
              <a:t>INFORMATIVO</a:t>
            </a:r>
            <a:endParaRPr lang="es-ES" sz="2500" b="1" dirty="0">
              <a:solidFill>
                <a:srgbClr val="92D05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045148" y="1063732"/>
            <a:ext cx="49588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Recuperar Reserva</a:t>
            </a:r>
          </a:p>
          <a:p>
            <a:pPr marL="514350" indent="-514350">
              <a:buAutoNum type="arabicPeriod"/>
            </a:pPr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Verificar boleto</a:t>
            </a:r>
          </a:p>
          <a:p>
            <a:pPr marL="514350" indent="-514350">
              <a:buAutoNum type="arabicPeriod"/>
            </a:pPr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Modificar itinerario</a:t>
            </a:r>
          </a:p>
          <a:p>
            <a:pPr marL="514350" indent="-514350">
              <a:buAutoNum type="arabicPeriod"/>
            </a:pPr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XE (FV y FP)</a:t>
            </a:r>
          </a:p>
          <a:p>
            <a:pPr marL="514350" indent="-514350">
              <a:buAutoNum type="arabicPeriod"/>
            </a:pPr>
            <a:r>
              <a:rPr lang="es-E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FXF/R,FC-USD</a:t>
            </a:r>
          </a:p>
          <a:p>
            <a:pPr marL="514350" indent="-514350">
              <a:buAutoNum type="arabicPeriod"/>
            </a:pPr>
            <a:r>
              <a:rPr lang="es-E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FXQ/R,FC-USD</a:t>
            </a:r>
          </a:p>
          <a:p>
            <a:pPr marL="514350" indent="-514350">
              <a:buAutoNum type="arabicPeriod"/>
            </a:pPr>
            <a:r>
              <a:rPr lang="es-E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FP O/CASH+/CASH</a:t>
            </a:r>
          </a:p>
          <a:p>
            <a:pPr marL="514350" indent="-514350">
              <a:buAutoNum type="arabicPeriod"/>
            </a:pPr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XE (FA o FHE)</a:t>
            </a:r>
          </a:p>
          <a:p>
            <a:pPr marL="514350" indent="-514350">
              <a:buAutoNum type="arabicPeriod"/>
            </a:pPr>
            <a:r>
              <a:rPr lang="es-ES" sz="3200" b="1" dirty="0" smtClean="0">
                <a:latin typeface="Calibri" pitchFamily="34" charset="0"/>
                <a:cs typeface="Calibri" pitchFamily="34" charset="0"/>
              </a:rPr>
              <a:t>RF PAX</a:t>
            </a:r>
          </a:p>
          <a:p>
            <a:pPr marL="514350" indent="-514350">
              <a:buAutoNum type="arabicPeriod"/>
            </a:pPr>
            <a:r>
              <a:rPr lang="es-E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TTP/RT</a:t>
            </a:r>
          </a:p>
          <a:p>
            <a:pPr marL="514350" indent="-514350">
              <a:buAutoNum type="arabicPeriod"/>
            </a:pPr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7698807" y="4923842"/>
            <a:ext cx="2264058" cy="928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 smtClean="0"/>
              <a:t>AL  </a:t>
            </a:r>
            <a:r>
              <a:rPr lang="es-BO" b="1" dirty="0"/>
              <a:t>G</a:t>
            </a:r>
            <a:r>
              <a:rPr lang="es-BO" b="1" dirty="0" smtClean="0"/>
              <a:t>RAFICO</a:t>
            </a:r>
            <a:endParaRPr lang="es-BO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67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EMD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17696" y="986971"/>
            <a:ext cx="1106306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BO" sz="2800" b="1" dirty="0" smtClean="0">
                <a:latin typeface="+mj-lt"/>
                <a:cs typeface="Calibri" pitchFamily="34" charset="0"/>
              </a:rPr>
              <a:t>  </a:t>
            </a:r>
            <a:r>
              <a:rPr lang="es-BO" sz="2800" b="1" u="sng" dirty="0" smtClean="0">
                <a:latin typeface="+mj-lt"/>
                <a:cs typeface="Calibri" pitchFamily="34" charset="0"/>
              </a:rPr>
              <a:t>EMD</a:t>
            </a:r>
            <a:r>
              <a:rPr lang="es-BO" sz="2800" b="1" dirty="0" smtClean="0">
                <a:latin typeface="+mj-lt"/>
                <a:cs typeface="Calibri" pitchFamily="34" charset="0"/>
              </a:rPr>
              <a:t>  </a:t>
            </a:r>
            <a:r>
              <a:rPr lang="es-BO" sz="2000" dirty="0" smtClean="0">
                <a:latin typeface="Calibri" pitchFamily="34" charset="0"/>
                <a:cs typeface="Calibri" pitchFamily="34" charset="0"/>
              </a:rPr>
              <a:t>Significa Documento Misceláneo Electrónico ; un EMD es un documento valorado  de uso de una aerolínea que tiene que estar asociado a un servicio o un boleto;  permite vender y realizar el seguimiento del uso de los cargos, por ejemplo los cargos por exceso de equipaje, depósitos de grupos,  penalizaciones, remisiones, tasas de cambio y un valor residual. </a:t>
            </a:r>
          </a:p>
          <a:p>
            <a:pPr algn="just"/>
            <a:endParaRPr lang="es-BO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BO" sz="2000" dirty="0" smtClean="0">
                <a:latin typeface="Calibri" pitchFamily="34" charset="0"/>
                <a:cs typeface="Calibri" pitchFamily="34" charset="0"/>
              </a:rPr>
              <a:t>Existen dos tipos de EMD: </a:t>
            </a:r>
          </a:p>
          <a:p>
            <a:pPr algn="just"/>
            <a:endParaRPr lang="es-BO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BO" sz="2000" dirty="0" smtClean="0">
                <a:latin typeface="Calibri" pitchFamily="34" charset="0"/>
                <a:cs typeface="Calibri" pitchFamily="34" charset="0"/>
              </a:rPr>
              <a:t>	&gt; </a:t>
            </a:r>
            <a:r>
              <a:rPr lang="es-BO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EMD-A</a:t>
            </a:r>
            <a:r>
              <a:rPr lang="es-BO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BO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BO" sz="2000" b="1" dirty="0" smtClean="0">
                <a:latin typeface="Calibri" pitchFamily="34" charset="0"/>
                <a:cs typeface="Calibri" pitchFamily="34" charset="0"/>
              </a:rPr>
              <a:t>EMD Associated o asociado</a:t>
            </a:r>
            <a:r>
              <a:rPr lang="es-BO" sz="2000" dirty="0" smtClean="0">
                <a:latin typeface="Calibri" pitchFamily="34" charset="0"/>
                <a:cs typeface="Calibri" pitchFamily="34" charset="0"/>
              </a:rPr>
              <a:t>): Se emite para servicios asociados a un billete 	 	   (elementos SSR), por lo que ambos documentos van conexionados. Por ejemplo: </a:t>
            </a:r>
          </a:p>
          <a:p>
            <a:pPr algn="just"/>
            <a:r>
              <a:rPr lang="es-BO" sz="2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s-BO" sz="2000" b="1" dirty="0" smtClean="0">
                <a:latin typeface="Calibri" pitchFamily="34" charset="0"/>
                <a:cs typeface="Calibri" pitchFamily="34" charset="0"/>
              </a:rPr>
              <a:t>   UpGrade, comidas especiales, reserva de asientos, equipaje extra, menor no 	  	    acompañado,  animal en cabina; animal en bodega, servicio de cuna, oxigeno, etc.</a:t>
            </a:r>
          </a:p>
          <a:p>
            <a:pPr algn="just"/>
            <a:r>
              <a:rPr lang="es-BO" sz="2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r>
              <a:rPr lang="es-BO" sz="2000" dirty="0" smtClean="0">
                <a:latin typeface="Calibri" pitchFamily="34" charset="0"/>
                <a:cs typeface="Calibri" pitchFamily="34" charset="0"/>
              </a:rPr>
              <a:t>	&gt; </a:t>
            </a:r>
            <a:r>
              <a:rPr lang="es-BO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EMD-S </a:t>
            </a:r>
            <a:r>
              <a:rPr lang="es-BO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BO" sz="2000" b="1" dirty="0" smtClean="0">
                <a:latin typeface="Calibri" pitchFamily="34" charset="0"/>
                <a:cs typeface="Calibri" pitchFamily="34" charset="0"/>
              </a:rPr>
              <a:t>EMD Standalone o separado</a:t>
            </a:r>
            <a:r>
              <a:rPr lang="es-BO" sz="2000" dirty="0" smtClean="0">
                <a:latin typeface="Calibri" pitchFamily="34" charset="0"/>
                <a:cs typeface="Calibri" pitchFamily="34" charset="0"/>
              </a:rPr>
              <a:t>): Se emite para servicios no relacionados con el 	 	   vuelo (elementos </a:t>
            </a:r>
            <a:r>
              <a:rPr lang="es-BO" sz="2000" dirty="0">
                <a:latin typeface="Calibri" pitchFamily="34" charset="0"/>
                <a:cs typeface="Calibri" pitchFamily="34" charset="0"/>
              </a:rPr>
              <a:t>SVC) o para otros cargos , </a:t>
            </a:r>
            <a:r>
              <a:rPr lang="es-BO" sz="2000" dirty="0" smtClean="0">
                <a:latin typeface="Calibri" pitchFamily="34" charset="0"/>
                <a:cs typeface="Calibri" pitchFamily="34" charset="0"/>
              </a:rPr>
              <a:t>es decir es independiente de un billete. </a:t>
            </a:r>
          </a:p>
          <a:p>
            <a:r>
              <a:rPr lang="es-BO" sz="2000" dirty="0" smtClean="0">
                <a:latin typeface="Calibri" pitchFamily="34" charset="0"/>
                <a:cs typeface="Calibri" pitchFamily="34" charset="0"/>
              </a:rPr>
              <a:t>	   Por ejemplo, </a:t>
            </a:r>
            <a:r>
              <a:rPr lang="es-BO" sz="2000" b="1" dirty="0" smtClean="0">
                <a:latin typeface="Calibri" pitchFamily="34" charset="0"/>
                <a:cs typeface="Calibri" pitchFamily="34" charset="0"/>
              </a:rPr>
              <a:t>Residual </a:t>
            </a:r>
            <a:r>
              <a:rPr lang="es-BO" sz="2000" b="1" dirty="0" err="1" smtClean="0">
                <a:latin typeface="Calibri" pitchFamily="34" charset="0"/>
                <a:cs typeface="Calibri" pitchFamily="34" charset="0"/>
              </a:rPr>
              <a:t>value</a:t>
            </a:r>
            <a:r>
              <a:rPr lang="es-BO" sz="2000" b="1" dirty="0" smtClean="0">
                <a:latin typeface="Calibri" pitchFamily="34" charset="0"/>
                <a:cs typeface="Calibri" pitchFamily="34" charset="0"/>
              </a:rPr>
              <a:t> / DownGrade, Penalidades, No Show, pagos adelantados </a:t>
            </a:r>
          </a:p>
          <a:p>
            <a:r>
              <a:rPr lang="es-BO" sz="2000" b="1" dirty="0" smtClean="0">
                <a:latin typeface="Calibri" pitchFamily="34" charset="0"/>
                <a:cs typeface="Calibri" pitchFamily="34" charset="0"/>
              </a:rPr>
              <a:t>	(ej. Pagos parciales de grupos) , venta de </a:t>
            </a:r>
            <a:r>
              <a:rPr lang="es-BO" sz="2000" b="1" dirty="0" err="1" smtClean="0">
                <a:latin typeface="Calibri" pitchFamily="34" charset="0"/>
                <a:cs typeface="Calibri" pitchFamily="34" charset="0"/>
              </a:rPr>
              <a:t>souvenirs</a:t>
            </a:r>
            <a:r>
              <a:rPr lang="es-BO" sz="2000" b="1" dirty="0" smtClean="0">
                <a:latin typeface="Calibri" pitchFamily="34" charset="0"/>
                <a:cs typeface="Calibri" pitchFamily="34" charset="0"/>
              </a:rPr>
              <a:t>, etc.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  <a:p>
            <a:endParaRPr lang="es-ES" sz="3200" b="1" dirty="0" smtClean="0">
              <a:latin typeface="Calibri" pitchFamily="34" charset="0"/>
              <a:cs typeface="Calibri" pitchFamily="34" charset="0"/>
            </a:endParaRPr>
          </a:p>
          <a:p>
            <a:endParaRPr lang="es-ES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1 CuadroTexto"/>
          <p:cNvSpPr txBox="1"/>
          <p:nvPr/>
        </p:nvSpPr>
        <p:spPr>
          <a:xfrm>
            <a:off x="8623495" y="13212"/>
            <a:ext cx="27572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  </a:t>
            </a:r>
            <a:endParaRPr lang="es-ES" sz="60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s-ES" sz="60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4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EMD - Creación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942878" y="1581346"/>
            <a:ext cx="2352728" cy="549133"/>
          </a:xfrm>
          <a:prstGeom prst="round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FF0000"/>
                </a:solidFill>
              </a:rPr>
              <a:t>AUTOMÁTICO</a:t>
            </a:r>
            <a:endParaRPr lang="es-ES" sz="2500" b="1" dirty="0">
              <a:solidFill>
                <a:srgbClr val="FF0000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704709" y="2038299"/>
            <a:ext cx="2619691" cy="926970"/>
          </a:xfrm>
          <a:prstGeom prst="round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STANDALONE</a:t>
            </a:r>
          </a:p>
          <a:p>
            <a:pPr algn="ctr"/>
            <a:r>
              <a:rPr lang="es-E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(SVC)</a:t>
            </a:r>
            <a:endParaRPr lang="es-ES" sz="2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5171478" y="2840428"/>
            <a:ext cx="1895528" cy="549133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7030A0"/>
                </a:solidFill>
              </a:rPr>
              <a:t>MANUAL</a:t>
            </a:r>
            <a:endParaRPr lang="es-ES" sz="2500" b="1" dirty="0">
              <a:solidFill>
                <a:srgbClr val="7030A0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704710" y="4504933"/>
            <a:ext cx="2619691" cy="926970"/>
          </a:xfrm>
          <a:prstGeom prst="round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ASSOCIATED</a:t>
            </a:r>
          </a:p>
          <a:p>
            <a:pPr algn="ctr"/>
            <a:r>
              <a:rPr lang="es-E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(SSR)</a:t>
            </a:r>
            <a:endParaRPr lang="es-ES" sz="2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5171478" y="4504933"/>
            <a:ext cx="1895528" cy="549133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7030A0"/>
                </a:solidFill>
              </a:rPr>
              <a:t>MANUAL</a:t>
            </a:r>
            <a:endParaRPr lang="es-ES" sz="2500" b="1" dirty="0">
              <a:solidFill>
                <a:srgbClr val="7030A0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8308741" y="1581345"/>
            <a:ext cx="2352728" cy="549133"/>
          </a:xfrm>
          <a:prstGeom prst="round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FF0000"/>
                </a:solidFill>
              </a:rPr>
              <a:t>ATC</a:t>
            </a:r>
            <a:endParaRPr lang="es-ES" sz="2500" b="1" dirty="0">
              <a:solidFill>
                <a:srgbClr val="FF0000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8537341" y="3763537"/>
            <a:ext cx="1895528" cy="549133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err="1" smtClean="0">
                <a:solidFill>
                  <a:srgbClr val="7030A0"/>
                </a:solidFill>
              </a:rPr>
              <a:t>ARDWeb</a:t>
            </a:r>
            <a:endParaRPr lang="es-ES" sz="2500" b="1" dirty="0">
              <a:solidFill>
                <a:srgbClr val="7030A0"/>
              </a:solidFill>
            </a:endParaRPr>
          </a:p>
        </p:txBody>
      </p:sp>
      <p:cxnSp>
        <p:nvCxnSpPr>
          <p:cNvPr id="4" name="3 Conector recto de flecha"/>
          <p:cNvCxnSpPr>
            <a:stCxn id="17" idx="3"/>
            <a:endCxn id="16" idx="1"/>
          </p:cNvCxnSpPr>
          <p:nvPr/>
        </p:nvCxnSpPr>
        <p:spPr>
          <a:xfrm flipV="1">
            <a:off x="3324400" y="1855913"/>
            <a:ext cx="1618478" cy="64587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17" idx="3"/>
            <a:endCxn id="23" idx="1"/>
          </p:cNvCxnSpPr>
          <p:nvPr/>
        </p:nvCxnSpPr>
        <p:spPr>
          <a:xfrm>
            <a:off x="3324400" y="2501784"/>
            <a:ext cx="1847078" cy="61321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20" idx="3"/>
            <a:endCxn id="29" idx="1"/>
          </p:cNvCxnSpPr>
          <p:nvPr/>
        </p:nvCxnSpPr>
        <p:spPr>
          <a:xfrm flipV="1">
            <a:off x="7067006" y="4038104"/>
            <a:ext cx="1470335" cy="74139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>
            <a:stCxn id="23" idx="3"/>
            <a:endCxn id="29" idx="1"/>
          </p:cNvCxnSpPr>
          <p:nvPr/>
        </p:nvCxnSpPr>
        <p:spPr>
          <a:xfrm>
            <a:off x="7067006" y="3114995"/>
            <a:ext cx="1470335" cy="923109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24" idx="3"/>
          </p:cNvCxnSpPr>
          <p:nvPr/>
        </p:nvCxnSpPr>
        <p:spPr>
          <a:xfrm flipV="1">
            <a:off x="3324401" y="4779500"/>
            <a:ext cx="1923277" cy="18891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>
            <a:stCxn id="16" idx="3"/>
          </p:cNvCxnSpPr>
          <p:nvPr/>
        </p:nvCxnSpPr>
        <p:spPr>
          <a:xfrm>
            <a:off x="7295606" y="1855913"/>
            <a:ext cx="1143000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9199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EMD - Emisión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1188720" y="1763484"/>
            <a:ext cx="1473034" cy="745075"/>
          </a:xfrm>
          <a:prstGeom prst="round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TQM</a:t>
            </a:r>
            <a:endParaRPr lang="es-ES" sz="2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8" name="17 Conector recto de flecha"/>
          <p:cNvCxnSpPr>
            <a:stCxn id="17" idx="3"/>
          </p:cNvCxnSpPr>
          <p:nvPr/>
        </p:nvCxnSpPr>
        <p:spPr>
          <a:xfrm>
            <a:off x="2661754" y="2136022"/>
            <a:ext cx="2419697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5171478" y="1861454"/>
            <a:ext cx="1895528" cy="549133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rgbClr val="7030A0"/>
                </a:solidFill>
              </a:rPr>
              <a:t>TSM</a:t>
            </a:r>
            <a:endParaRPr lang="es-ES" sz="2500" b="1" dirty="0">
              <a:solidFill>
                <a:srgbClr val="7030A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7208443" y="1861454"/>
            <a:ext cx="4648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Transitional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Stored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Miscellaneous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Document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1188720" y="3067185"/>
            <a:ext cx="2468880" cy="572593"/>
          </a:xfrm>
          <a:prstGeom prst="round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TMI/M1/FP-CASH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193716" y="4756139"/>
            <a:ext cx="1838242" cy="552047"/>
          </a:xfrm>
          <a:prstGeom prst="round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TTM/RT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1188720" y="5582159"/>
            <a:ext cx="1473034" cy="572593"/>
          </a:xfrm>
          <a:prstGeom prst="round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EWD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143014" y="5643673"/>
            <a:ext cx="46482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 smtClean="0">
                <a:latin typeface="Calibri" pitchFamily="34" charset="0"/>
                <a:cs typeface="Calibri" pitchFamily="34" charset="0"/>
              </a:rPr>
              <a:t>Visualización del EMD</a:t>
            </a:r>
            <a:endParaRPr lang="es-ES" sz="23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3657600" y="4905506"/>
            <a:ext cx="46482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 smtClean="0">
                <a:latin typeface="Calibri" pitchFamily="34" charset="0"/>
                <a:cs typeface="Calibri" pitchFamily="34" charset="0"/>
              </a:rPr>
              <a:t>Emisión y despliegue del PNR</a:t>
            </a:r>
            <a:endParaRPr lang="es-ES" sz="23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284916" y="3211771"/>
            <a:ext cx="51448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 smtClean="0">
                <a:latin typeface="Calibri" pitchFamily="34" charset="0"/>
                <a:cs typeface="Calibri" pitchFamily="34" charset="0"/>
              </a:rPr>
              <a:t>Forma de Pago </a:t>
            </a:r>
            <a:r>
              <a:rPr lang="es-BO" sz="2300" b="1" dirty="0" smtClean="0">
                <a:latin typeface="Calibri" pitchFamily="34" charset="0"/>
                <a:cs typeface="Calibri" pitchFamily="34" charset="0"/>
              </a:rPr>
              <a:t>para el TSM “M1”</a:t>
            </a:r>
            <a:endParaRPr lang="es-ES" sz="23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24 Rectángulo redondeado"/>
          <p:cNvSpPr/>
          <p:nvPr/>
        </p:nvSpPr>
        <p:spPr>
          <a:xfrm>
            <a:off x="1188720" y="3911663"/>
            <a:ext cx="4514248" cy="486196"/>
          </a:xfrm>
          <a:prstGeom prst="round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TMI/M1/CR-NIT45362526apellido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35 CuadroTexto"/>
          <p:cNvSpPr txBox="1"/>
          <p:nvPr/>
        </p:nvSpPr>
        <p:spPr>
          <a:xfrm>
            <a:off x="5702968" y="3918391"/>
            <a:ext cx="51448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300" b="1" dirty="0" smtClean="0">
                <a:latin typeface="Calibri" pitchFamily="34" charset="0"/>
                <a:cs typeface="Calibri" pitchFamily="34" charset="0"/>
              </a:rPr>
              <a:t>Actualiza el NIT para el EMD  (M1</a:t>
            </a:r>
            <a:r>
              <a:rPr lang="es-BO" sz="2300" b="1" dirty="0">
                <a:latin typeface="Calibri" pitchFamily="34" charset="0"/>
                <a:cs typeface="Calibri" pitchFamily="34" charset="0"/>
              </a:rPr>
              <a:t>)</a:t>
            </a:r>
            <a:endParaRPr lang="es-ES" sz="2300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50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EMD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17696" y="1535853"/>
            <a:ext cx="1051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400" b="1" dirty="0" smtClean="0">
                <a:cs typeface="Calibri" pitchFamily="34" charset="0"/>
              </a:rPr>
              <a:t> </a:t>
            </a:r>
            <a:r>
              <a:rPr lang="es-BO" sz="2400" dirty="0" smtClean="0">
                <a:cs typeface="Calibri" pitchFamily="34" charset="0"/>
              </a:rPr>
              <a:t>Para poder emitir un EMD MANUAL, se deberá tener:</a:t>
            </a:r>
          </a:p>
          <a:p>
            <a:r>
              <a:rPr lang="es-BO" sz="2400" dirty="0" smtClean="0">
                <a:cs typeface="Calibri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BO" sz="2400" dirty="0" smtClean="0">
                <a:cs typeface="Calibri" pitchFamily="34" charset="0"/>
              </a:rPr>
              <a:t>PNR con boleto emitido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BO" sz="2400" dirty="0">
                <a:cs typeface="Calibri" pitchFamily="34" charset="0"/>
              </a:rPr>
              <a:t>U</a:t>
            </a:r>
            <a:r>
              <a:rPr lang="es-BO" sz="2400" dirty="0" smtClean="0">
                <a:cs typeface="Calibri" pitchFamily="34" charset="0"/>
              </a:rPr>
              <a:t>n servicio con cargo (elemento de SSR o segmento de SVC)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BO" sz="2400" dirty="0">
                <a:cs typeface="Calibri" pitchFamily="34" charset="0"/>
              </a:rPr>
              <a:t>U</a:t>
            </a:r>
            <a:r>
              <a:rPr lang="es-BO" sz="2400" dirty="0" smtClean="0">
                <a:cs typeface="Calibri" pitchFamily="34" charset="0"/>
              </a:rPr>
              <a:t>n TSM grabado con el monto correspondiente al servicio.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BO" sz="2400" dirty="0" smtClean="0">
              <a:cs typeface="Calibri" pitchFamily="34" charset="0"/>
            </a:endParaRPr>
          </a:p>
          <a:p>
            <a:r>
              <a:rPr lang="es-BO" sz="2400" dirty="0" smtClean="0">
                <a:cs typeface="Calibri" pitchFamily="34" charset="0"/>
              </a:rPr>
              <a:t>Campos obligatorios que deben rellenarse en el TSM.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BO" sz="2400" dirty="0">
                <a:cs typeface="Calibri" pitchFamily="34" charset="0"/>
              </a:rPr>
              <a:t>Primero </a:t>
            </a:r>
            <a:r>
              <a:rPr lang="es-BO" sz="2400" dirty="0" err="1">
                <a:cs typeface="Calibri" pitchFamily="34" charset="0"/>
              </a:rPr>
              <a:t>Modify</a:t>
            </a:r>
            <a:r>
              <a:rPr lang="es-BO" sz="2400" dirty="0">
                <a:cs typeface="Calibri" pitchFamily="34" charset="0"/>
              </a:rPr>
              <a:t> </a:t>
            </a:r>
            <a:r>
              <a:rPr lang="es-BO" sz="2400" dirty="0" smtClean="0">
                <a:cs typeface="Calibri" pitchFamily="34" charset="0"/>
              </a:rPr>
              <a:t>TSM (ingresar monto neto por cobrar)</a:t>
            </a:r>
            <a:endParaRPr lang="es-BO" sz="2400" dirty="0">
              <a:cs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BO" sz="2400" dirty="0">
                <a:cs typeface="Calibri" pitchFamily="34" charset="0"/>
              </a:rPr>
              <a:t>luego </a:t>
            </a:r>
            <a:r>
              <a:rPr lang="es-BO" sz="2400" dirty="0" err="1">
                <a:cs typeface="Calibri" pitchFamily="34" charset="0"/>
              </a:rPr>
              <a:t>Modify</a:t>
            </a:r>
            <a:r>
              <a:rPr lang="es-BO" sz="2400" dirty="0">
                <a:cs typeface="Calibri" pitchFamily="34" charset="0"/>
              </a:rPr>
              <a:t> </a:t>
            </a:r>
            <a:r>
              <a:rPr lang="es-BO" sz="2400" dirty="0" err="1" smtClean="0">
                <a:cs typeface="Calibri" pitchFamily="34" charset="0"/>
              </a:rPr>
              <a:t>taxes</a:t>
            </a:r>
            <a:r>
              <a:rPr lang="es-BO" sz="2400" dirty="0" smtClean="0">
                <a:cs typeface="Calibri" pitchFamily="34" charset="0"/>
              </a:rPr>
              <a:t> (ingresar impuestos por cobrar)</a:t>
            </a:r>
            <a:endParaRPr lang="es-BO" sz="2400" dirty="0">
              <a:cs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BO" sz="2400" dirty="0" smtClean="0">
                <a:cs typeface="Calibri" pitchFamily="34" charset="0"/>
              </a:rPr>
              <a:t>Ingresar Forma de Pago.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BO" sz="2400" dirty="0" smtClean="0">
                <a:cs typeface="Calibri" pitchFamily="34" charset="0"/>
              </a:rPr>
              <a:t>Modificar cupones (ingresar el número de boleto asociado)</a:t>
            </a:r>
            <a:endParaRPr lang="es-BO" sz="2400" dirty="0">
              <a:cs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BO" sz="2400" dirty="0" smtClean="0">
                <a:cs typeface="Calibri" pitchFamily="34" charset="0"/>
              </a:rPr>
              <a:t>Ingresar Nit para la factura.</a:t>
            </a:r>
          </a:p>
          <a:p>
            <a:r>
              <a:rPr lang="es-BO" sz="2400" dirty="0" smtClean="0">
                <a:cs typeface="Calibri" pitchFamily="34" charset="0"/>
              </a:rPr>
              <a:t>	</a:t>
            </a:r>
            <a:endParaRPr lang="es-ES" sz="2400" dirty="0" smtClean="0">
              <a:cs typeface="Calibri" pitchFamily="34" charset="0"/>
            </a:endParaRPr>
          </a:p>
          <a:p>
            <a:endParaRPr lang="es-ES" sz="2400" b="1" dirty="0">
              <a:cs typeface="Calibri" pitchFamily="34" charset="0"/>
            </a:endParaRPr>
          </a:p>
        </p:txBody>
      </p:sp>
      <p:sp>
        <p:nvSpPr>
          <p:cNvPr id="13" name="1 CuadroTexto"/>
          <p:cNvSpPr txBox="1"/>
          <p:nvPr/>
        </p:nvSpPr>
        <p:spPr>
          <a:xfrm>
            <a:off x="8623495" y="13212"/>
            <a:ext cx="27572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  </a:t>
            </a:r>
            <a:endParaRPr lang="es-ES" sz="60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s-ES" sz="60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9701266" y="4065382"/>
            <a:ext cx="2264058" cy="928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 smtClean="0"/>
              <a:t>AL  </a:t>
            </a:r>
            <a:r>
              <a:rPr lang="es-BO" b="1" dirty="0"/>
              <a:t>G</a:t>
            </a:r>
            <a:r>
              <a:rPr lang="es-BO" b="1" dirty="0" smtClean="0"/>
              <a:t>RAFICO</a:t>
            </a:r>
            <a:endParaRPr lang="es-BO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4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QUEUES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978709" y="1149529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QTQ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45302" y="1240970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Total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Queues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, con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PNR’s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activos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974353" y="1981205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QT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740946" y="2072646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Queues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Activos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974353" y="2856426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QS…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740946" y="2947867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Iniciar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queue</a:t>
            </a:r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 específico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969997" y="3740354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QD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736590" y="3831795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Desplegar siguiente PNR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965641" y="4676534"/>
            <a:ext cx="1189725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QN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732234" y="4767975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Remover PNR del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queue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978704" y="5577881"/>
            <a:ext cx="1532484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QDF/QI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745297" y="5669322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Salir del </a:t>
            </a:r>
            <a:r>
              <a:rPr lang="es-ES" sz="2000" b="1" dirty="0" err="1" smtClean="0">
                <a:latin typeface="Calibri" pitchFamily="34" charset="0"/>
                <a:cs typeface="Calibri" pitchFamily="34" charset="0"/>
              </a:rPr>
              <a:t>Queue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577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REPORTES DE VENTAS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978709" y="1894120"/>
            <a:ext cx="2038816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TJQ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842594" y="1985561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Reporte de Ventas del Agente ( del día)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974353" y="2856426"/>
            <a:ext cx="2038816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TJQ/SOF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838238" y="2947867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Reporte de Ventas de todos los agentes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974353" y="3836151"/>
            <a:ext cx="2038816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</a:rPr>
              <a:t>TJQ/C-USD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838238" y="3927592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Reporte de Ventas en USD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969997" y="4798457"/>
            <a:ext cx="2038816" cy="548640"/>
          </a:xfrm>
          <a:prstGeom prst="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tx1"/>
                </a:solidFill>
              </a:rPr>
              <a:t>TJQ/D-01JU</a:t>
            </a:r>
            <a:r>
              <a:rPr lang="es-ES" sz="2500" b="1" dirty="0" smtClean="0">
                <a:solidFill>
                  <a:schemeClr val="tx1"/>
                </a:solidFill>
              </a:rPr>
              <a:t>L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3833882" y="4889898"/>
            <a:ext cx="46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alibri" pitchFamily="34" charset="0"/>
                <a:cs typeface="Calibri" pitchFamily="34" charset="0"/>
              </a:rPr>
              <a:t>Reporte de fecha específica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374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862" y="408244"/>
            <a:ext cx="11490893" cy="921434"/>
          </a:xfrm>
        </p:spPr>
        <p:txBody>
          <a:bodyPr>
            <a:normAutofit fontScale="90000"/>
          </a:bodyPr>
          <a:lstStyle/>
          <a:p>
            <a:r>
              <a:rPr lang="en-US" sz="2200" dirty="0" err="1" smtClean="0"/>
              <a:t>Acceso</a:t>
            </a:r>
            <a:r>
              <a:rPr lang="en-US" sz="2200" dirty="0" smtClean="0"/>
              <a:t> a </a:t>
            </a:r>
            <a:r>
              <a:rPr lang="en-US" sz="2200" dirty="0" err="1" smtClean="0"/>
              <a:t>Alte</a:t>
            </a:r>
            <a:r>
              <a:rPr lang="en-US" sz="2200" dirty="0" err="1" smtClean="0"/>
              <a:t>a</a:t>
            </a:r>
            <a:r>
              <a:rPr lang="en-US" sz="2200" dirty="0" smtClean="0"/>
              <a:t> ARD Web </a:t>
            </a:r>
            <a:r>
              <a:rPr lang="en-US" sz="2200" i="1" dirty="0" err="1" smtClean="0"/>
              <a:t>desde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sus</a:t>
            </a:r>
            <a:r>
              <a:rPr lang="en-US" sz="2200" i="1" dirty="0" smtClean="0"/>
              <a:t> casas o </a:t>
            </a:r>
            <a:r>
              <a:rPr lang="en-US" sz="2200" i="1" dirty="0" err="1" smtClean="0"/>
              <a:t>cualquier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lugar</a:t>
            </a:r>
            <a:r>
              <a:rPr lang="en-US" sz="2200" i="1" dirty="0" smtClean="0"/>
              <a:t>: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>
                <a:solidFill>
                  <a:srgbClr val="FFFF00"/>
                </a:solidFill>
              </a:rPr>
              <a:t/>
            </a:r>
            <a:br>
              <a:rPr lang="en-US" sz="1800" i="1" dirty="0">
                <a:solidFill>
                  <a:srgbClr val="FFFF00"/>
                </a:solidFill>
              </a:rPr>
            </a:br>
            <a:r>
              <a:rPr lang="en-US" sz="1800" i="1" dirty="0">
                <a:solidFill>
                  <a:srgbClr val="FFFF00"/>
                </a:solidFill>
                <a:hlinkClick r:id="rId2"/>
              </a:rPr>
              <a:t> </a:t>
            </a:r>
            <a:r>
              <a:rPr lang="en-US" sz="1600" i="1" dirty="0">
                <a:solidFill>
                  <a:srgbClr val="FFFF00"/>
                </a:solidFill>
              </a:rPr>
              <a:t>https://uat3.resdesktop.altea.amadeus.com/</a:t>
            </a:r>
            <a:r>
              <a:rPr lang="en-US" sz="1600" i="1" dirty="0" err="1">
                <a:solidFill>
                  <a:srgbClr val="FFFF00"/>
                </a:solidFill>
              </a:rPr>
              <a:t>app_ard</a:t>
            </a:r>
            <a:r>
              <a:rPr lang="en-US" sz="1600" i="1" dirty="0">
                <a:solidFill>
                  <a:srgbClr val="FFFF00"/>
                </a:solidFill>
              </a:rPr>
              <a:t>/</a:t>
            </a:r>
            <a:r>
              <a:rPr lang="en-US" sz="1600" i="1" dirty="0" err="1">
                <a:solidFill>
                  <a:srgbClr val="FFFF00"/>
                </a:solidFill>
              </a:rPr>
              <a:t>apf</a:t>
            </a:r>
            <a:r>
              <a:rPr lang="en-US" sz="1600" i="1" dirty="0">
                <a:solidFill>
                  <a:srgbClr val="FFFF00"/>
                </a:solidFill>
              </a:rPr>
              <a:t>/</a:t>
            </a:r>
            <a:r>
              <a:rPr lang="en-US" sz="1600" i="1" dirty="0" err="1">
                <a:solidFill>
                  <a:srgbClr val="FFFF00"/>
                </a:solidFill>
              </a:rPr>
              <a:t>init</a:t>
            </a:r>
            <a:r>
              <a:rPr lang="en-US" sz="1600" i="1" dirty="0">
                <a:solidFill>
                  <a:srgbClr val="FFFF00"/>
                </a:solidFill>
              </a:rPr>
              <a:t>/</a:t>
            </a:r>
            <a:r>
              <a:rPr lang="en-US" sz="1600" i="1" dirty="0" err="1">
                <a:solidFill>
                  <a:srgbClr val="FFFF00"/>
                </a:solidFill>
              </a:rPr>
              <a:t>login?SITE</a:t>
            </a:r>
            <a:r>
              <a:rPr lang="en-US" sz="1600" i="1" dirty="0">
                <a:solidFill>
                  <a:srgbClr val="FFFF00"/>
                </a:solidFill>
              </a:rPr>
              <a:t>=AOBBAOBB&amp;LANGUAGE=GB&amp;MARKETS=ARDW_PDT_INTER</a:t>
            </a:r>
            <a:endParaRPr lang="es-ES" sz="1600" i="1" dirty="0">
              <a:solidFill>
                <a:srgbClr val="FFFF00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39862" y="1746671"/>
            <a:ext cx="11490893" cy="22270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/>
              <a:t>Toda la </a:t>
            </a:r>
            <a:r>
              <a:rPr lang="en-US" sz="2200" dirty="0" err="1" smtClean="0"/>
              <a:t>documentacion</a:t>
            </a:r>
            <a:r>
              <a:rPr lang="en-US" sz="2200" dirty="0" smtClean="0"/>
              <a:t> de </a:t>
            </a:r>
            <a:r>
              <a:rPr lang="en-US" sz="2200" dirty="0" err="1" smtClean="0"/>
              <a:t>consulta</a:t>
            </a:r>
            <a:r>
              <a:rPr lang="en-US" sz="2200" dirty="0"/>
              <a:t> </a:t>
            </a:r>
            <a:r>
              <a:rPr lang="en-US" sz="2200" dirty="0" err="1" smtClean="0"/>
              <a:t>incluida</a:t>
            </a:r>
            <a:r>
              <a:rPr lang="en-US" sz="2200" dirty="0" smtClean="0"/>
              <a:t> la </a:t>
            </a:r>
            <a:r>
              <a:rPr lang="en-US" sz="2200" dirty="0" err="1" smtClean="0"/>
              <a:t>presentacion</a:t>
            </a:r>
            <a:r>
              <a:rPr lang="en-US" sz="2200" dirty="0" smtClean="0"/>
              <a:t> para </a:t>
            </a:r>
            <a:r>
              <a:rPr lang="en-US" sz="2200" dirty="0" err="1" smtClean="0"/>
              <a:t>seguir</a:t>
            </a:r>
            <a:r>
              <a:rPr lang="en-US" sz="2200" dirty="0" smtClean="0"/>
              <a:t> </a:t>
            </a:r>
            <a:r>
              <a:rPr lang="en-US" sz="2200" dirty="0" err="1" smtClean="0"/>
              <a:t>aprendiendo</a:t>
            </a:r>
            <a:r>
              <a:rPr lang="en-US" sz="2200" dirty="0" smtClean="0"/>
              <a:t>: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>
                <a:solidFill>
                  <a:srgbClr val="FFFF00"/>
                </a:solidFill>
              </a:rPr>
              <a:t/>
            </a:r>
            <a:br>
              <a:rPr lang="en-US" sz="1800" i="1" dirty="0" smtClean="0">
                <a:solidFill>
                  <a:srgbClr val="FFFF00"/>
                </a:solidFill>
              </a:rPr>
            </a:br>
            <a:r>
              <a:rPr lang="en-US" sz="1600" b="0" u="sng" dirty="0">
                <a:hlinkClick r:id="rId3"/>
              </a:rPr>
              <a:t> </a:t>
            </a:r>
            <a:r>
              <a:rPr lang="en-US" sz="1900" dirty="0">
                <a:solidFill>
                  <a:srgbClr val="FFFF00"/>
                </a:solidFill>
                <a:hlinkClick r:id="rId3"/>
              </a:rPr>
              <a:t>http://</a:t>
            </a:r>
            <a:r>
              <a:rPr lang="en-US" sz="1900" dirty="0" smtClean="0">
                <a:solidFill>
                  <a:srgbClr val="FFFF00"/>
                </a:solidFill>
                <a:hlinkClick r:id="rId3"/>
              </a:rPr>
              <a:t>sms.obairlines.bo/intranetdocumentos</a:t>
            </a:r>
            <a:r>
              <a:rPr lang="en-US" sz="1900" dirty="0">
                <a:solidFill>
                  <a:srgbClr val="FFFF00"/>
                </a:solidFill>
              </a:rPr>
              <a:t> </a:t>
            </a:r>
            <a:r>
              <a:rPr lang="en-US" sz="1900" dirty="0" smtClean="0">
                <a:solidFill>
                  <a:srgbClr val="FFFF00"/>
                </a:solidFill>
              </a:rPr>
              <a:t>  </a:t>
            </a:r>
            <a:r>
              <a:rPr lang="en-US" sz="1600" dirty="0" smtClean="0"/>
              <a:t>(</a:t>
            </a:r>
            <a:r>
              <a:rPr lang="en-US" sz="1600" dirty="0" err="1" smtClean="0"/>
              <a:t>Fuera</a:t>
            </a:r>
            <a:r>
              <a:rPr lang="en-US" sz="1600" dirty="0" smtClean="0"/>
              <a:t> de la Red de </a:t>
            </a:r>
            <a:r>
              <a:rPr lang="en-US" sz="1600" dirty="0" err="1" smtClean="0"/>
              <a:t>BoA</a:t>
            </a:r>
            <a:r>
              <a:rPr lang="en-US" sz="1600" dirty="0" smtClean="0"/>
              <a:t>)</a:t>
            </a:r>
            <a:endParaRPr lang="en-US" sz="1600" dirty="0" smtClean="0">
              <a:solidFill>
                <a:srgbClr val="FFFF00"/>
              </a:solidFill>
            </a:endParaRPr>
          </a:p>
          <a:p>
            <a:endParaRPr lang="en-US" sz="1600" dirty="0">
              <a:solidFill>
                <a:srgbClr val="FFFF00"/>
              </a:solidFill>
            </a:endParaRPr>
          </a:p>
          <a:p>
            <a:r>
              <a:rPr lang="en-US" sz="1600" b="0" dirty="0"/>
              <a:t> </a:t>
            </a:r>
            <a:r>
              <a:rPr lang="en-US" sz="1600" u="sng" dirty="0">
                <a:hlinkClick r:id="rId4"/>
              </a:rPr>
              <a:t>http://intranet.obairlines.bo/</a:t>
            </a:r>
            <a:r>
              <a:rPr lang="en-US" sz="1600" dirty="0"/>
              <a:t> </a:t>
            </a:r>
            <a:r>
              <a:rPr lang="en-US" sz="1600" b="0" dirty="0"/>
              <a:t>  </a:t>
            </a:r>
            <a:r>
              <a:rPr lang="en-US" sz="1600" dirty="0" smtClean="0"/>
              <a:t>(</a:t>
            </a:r>
            <a:r>
              <a:rPr lang="en-US" sz="1600" dirty="0" err="1" smtClean="0"/>
              <a:t>Dentro</a:t>
            </a:r>
            <a:r>
              <a:rPr lang="en-US" sz="1600" dirty="0" smtClean="0"/>
              <a:t> la Red de </a:t>
            </a:r>
            <a:r>
              <a:rPr lang="en-US" sz="1600" dirty="0" err="1" smtClean="0"/>
              <a:t>BoA</a:t>
            </a:r>
            <a:r>
              <a:rPr lang="en-US" sz="1600" dirty="0" smtClean="0"/>
              <a:t>)</a:t>
            </a:r>
          </a:p>
          <a:p>
            <a:endParaRPr lang="en-US" sz="1600" dirty="0">
              <a:solidFill>
                <a:srgbClr val="FFFF00"/>
              </a:solidFill>
            </a:endParaRPr>
          </a:p>
          <a:p>
            <a:endParaRPr lang="en-US" sz="1600" dirty="0" smtClean="0">
              <a:solidFill>
                <a:srgbClr val="FFFF00"/>
              </a:solidFill>
            </a:endParaRPr>
          </a:p>
          <a:p>
            <a:endParaRPr lang="en-US" sz="1600" dirty="0">
              <a:solidFill>
                <a:srgbClr val="FFFF00"/>
              </a:solidFill>
            </a:endParaRPr>
          </a:p>
          <a:p>
            <a:endParaRPr lang="en-US" sz="1600" dirty="0" smtClean="0">
              <a:solidFill>
                <a:srgbClr val="FFFF00"/>
              </a:solidFill>
            </a:endParaRPr>
          </a:p>
          <a:p>
            <a:r>
              <a:rPr lang="en-US" sz="1900" dirty="0" smtClean="0"/>
              <a:t>.....Una </a:t>
            </a:r>
            <a:r>
              <a:rPr lang="en-US" sz="1900" dirty="0" err="1" smtClean="0"/>
              <a:t>vez</a:t>
            </a:r>
            <a:r>
              <a:rPr lang="en-US" sz="1900" dirty="0" smtClean="0"/>
              <a:t> que </a:t>
            </a:r>
            <a:r>
              <a:rPr lang="en-US" sz="1900" dirty="0" err="1" smtClean="0"/>
              <a:t>ingreses</a:t>
            </a:r>
            <a:r>
              <a:rPr lang="en-US" sz="1900" dirty="0" smtClean="0"/>
              <a:t> a la intranet de la </a:t>
            </a:r>
            <a:r>
              <a:rPr lang="en-US" sz="1900" dirty="0" err="1" smtClean="0"/>
              <a:t>empresa</a:t>
            </a:r>
            <a:r>
              <a:rPr lang="en-US" sz="1900" dirty="0" smtClean="0"/>
              <a:t> </a:t>
            </a:r>
            <a:r>
              <a:rPr lang="en-US" sz="1900" dirty="0" err="1" smtClean="0"/>
              <a:t>haz</a:t>
            </a:r>
            <a:r>
              <a:rPr lang="en-US" sz="1900" dirty="0" smtClean="0"/>
              <a:t> click </a:t>
            </a:r>
            <a:r>
              <a:rPr lang="en-US" sz="1900" dirty="0" err="1" smtClean="0"/>
              <a:t>en</a:t>
            </a:r>
            <a:r>
              <a:rPr lang="en-US" sz="1900" dirty="0" smtClean="0"/>
              <a:t> el </a:t>
            </a:r>
            <a:r>
              <a:rPr lang="en-US" sz="1900" dirty="0" err="1" smtClean="0"/>
              <a:t>icono</a:t>
            </a:r>
            <a:r>
              <a:rPr lang="en-US" sz="1900" dirty="0" smtClean="0"/>
              <a:t> de Amadeus y </a:t>
            </a:r>
            <a:r>
              <a:rPr lang="en-US" sz="1900" dirty="0" err="1" smtClean="0"/>
              <a:t>encontraras</a:t>
            </a:r>
            <a:r>
              <a:rPr lang="en-US" sz="1900" dirty="0" smtClean="0"/>
              <a:t> </a:t>
            </a:r>
            <a:r>
              <a:rPr lang="en-US" sz="1900" dirty="0" err="1" smtClean="0"/>
              <a:t>toda</a:t>
            </a:r>
            <a:r>
              <a:rPr lang="en-US" sz="1900" dirty="0" smtClean="0"/>
              <a:t> la </a:t>
            </a:r>
            <a:r>
              <a:rPr lang="en-US" sz="1900" dirty="0" err="1" smtClean="0"/>
              <a:t>documentacion</a:t>
            </a:r>
            <a:r>
              <a:rPr lang="en-US" sz="1900" dirty="0" smtClean="0"/>
              <a:t> </a:t>
            </a:r>
            <a:r>
              <a:rPr lang="en-US" sz="1900" dirty="0" err="1" smtClean="0"/>
              <a:t>requerida</a:t>
            </a:r>
            <a:r>
              <a:rPr lang="en-US" sz="1900" dirty="0" smtClean="0"/>
              <a:t> para </a:t>
            </a:r>
            <a:r>
              <a:rPr lang="en-US" sz="1900" dirty="0" err="1" smtClean="0"/>
              <a:t>aprender</a:t>
            </a:r>
            <a:r>
              <a:rPr lang="en-US" sz="1900" dirty="0" smtClean="0"/>
              <a:t> mas</a:t>
            </a:r>
            <a:r>
              <a:rPr lang="mr-IN" sz="1900" dirty="0" smtClean="0"/>
              <a:t>…</a:t>
            </a:r>
            <a:r>
              <a:rPr lang="en-US" sz="1900" dirty="0" smtClean="0"/>
              <a:t>.</a:t>
            </a:r>
          </a:p>
          <a:p>
            <a:endParaRPr lang="en-US" sz="1900" dirty="0"/>
          </a:p>
          <a:p>
            <a:endParaRPr lang="es-ES" sz="16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2" y="4052711"/>
            <a:ext cx="11153422" cy="16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028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6798" y="2970823"/>
            <a:ext cx="3957294" cy="921434"/>
          </a:xfrm>
        </p:spPr>
        <p:txBody>
          <a:bodyPr>
            <a:normAutofit fontScale="90000"/>
          </a:bodyPr>
          <a:lstStyle/>
          <a:p>
            <a:r>
              <a:rPr lang="x-none" dirty="0" smtClean="0"/>
              <a:t>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60890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PÁGINAS HELP HEHE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9240" y="1473087"/>
            <a:ext cx="32817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BO" sz="2000" b="1" dirty="0" smtClean="0"/>
              <a:t>HE		</a:t>
            </a:r>
          </a:p>
          <a:p>
            <a:pPr>
              <a:lnSpc>
                <a:spcPct val="200000"/>
              </a:lnSpc>
            </a:pPr>
            <a:r>
              <a:rPr lang="es-BO" sz="2000" b="1" dirty="0" smtClean="0"/>
              <a:t>HE/		</a:t>
            </a:r>
          </a:p>
          <a:p>
            <a:pPr>
              <a:lnSpc>
                <a:spcPct val="200000"/>
              </a:lnSpc>
            </a:pPr>
            <a:endParaRPr lang="es-BO" sz="2000" b="1" dirty="0" smtClean="0"/>
          </a:p>
          <a:p>
            <a:pPr>
              <a:lnSpc>
                <a:spcPct val="200000"/>
              </a:lnSpc>
            </a:pPr>
            <a:r>
              <a:rPr lang="es-BO" sz="2000" b="1" dirty="0" smtClean="0"/>
              <a:t>HEPNR		</a:t>
            </a:r>
          </a:p>
          <a:p>
            <a:pPr>
              <a:lnSpc>
                <a:spcPct val="200000"/>
              </a:lnSpc>
            </a:pPr>
            <a:r>
              <a:rPr lang="es-BO" sz="2000" b="1" dirty="0" smtClean="0"/>
              <a:t>HETTP</a:t>
            </a:r>
          </a:p>
          <a:p>
            <a:pPr>
              <a:lnSpc>
                <a:spcPct val="200000"/>
              </a:lnSpc>
            </a:pPr>
            <a:r>
              <a:rPr lang="es-BO" sz="2600" b="1" dirty="0" smtClean="0"/>
              <a:t>			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289112" y="1473087"/>
            <a:ext cx="58139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BO" sz="2000" b="1" dirty="0" smtClean="0">
                <a:solidFill>
                  <a:schemeClr val="accent2">
                    <a:lumMod val="75000"/>
                  </a:schemeClr>
                </a:solidFill>
              </a:rPr>
              <a:t>FORMATO DE DESPLIEGUE</a:t>
            </a:r>
          </a:p>
          <a:p>
            <a:pPr>
              <a:lnSpc>
                <a:spcPct val="200000"/>
              </a:lnSpc>
            </a:pPr>
            <a:r>
              <a:rPr lang="es-BO" sz="2000" b="1" dirty="0" smtClean="0">
                <a:solidFill>
                  <a:schemeClr val="accent2">
                    <a:lumMod val="75000"/>
                  </a:schemeClr>
                </a:solidFill>
              </a:rPr>
              <a:t>AYUDA SOBRE ÚLTIMA ENTRADA REALIZADA</a:t>
            </a:r>
          </a:p>
          <a:p>
            <a:pPr>
              <a:lnSpc>
                <a:spcPct val="200000"/>
              </a:lnSpc>
            </a:pPr>
            <a:endParaRPr lang="es-BO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s-BO" sz="2000" b="1" dirty="0" smtClean="0">
                <a:solidFill>
                  <a:schemeClr val="accent2">
                    <a:lumMod val="75000"/>
                  </a:schemeClr>
                </a:solidFill>
              </a:rPr>
              <a:t>AYUDA SOBRE UN TEMA ESPECIFICO</a:t>
            </a:r>
          </a:p>
          <a:p>
            <a:pPr>
              <a:lnSpc>
                <a:spcPct val="200000"/>
              </a:lnSpc>
            </a:pPr>
            <a:r>
              <a:rPr lang="es-BO" sz="2000" b="1" dirty="0" smtClean="0">
                <a:solidFill>
                  <a:schemeClr val="accent2">
                    <a:lumMod val="75000"/>
                  </a:schemeClr>
                </a:solidFill>
              </a:rPr>
              <a:t>AYUDA SOBRE UNA TRANSACCIÓN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46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CODIFICACIÓN   /  DECODIFICACIÓN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9240" y="1473087"/>
            <a:ext cx="32817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BO" sz="2600" b="1" dirty="0" smtClean="0"/>
              <a:t>CIUDAD		</a:t>
            </a:r>
          </a:p>
          <a:p>
            <a:pPr>
              <a:lnSpc>
                <a:spcPct val="200000"/>
              </a:lnSpc>
            </a:pPr>
            <a:r>
              <a:rPr lang="es-BO" sz="2600" b="1" dirty="0" smtClean="0"/>
              <a:t>PAÍS		</a:t>
            </a:r>
          </a:p>
          <a:p>
            <a:pPr>
              <a:lnSpc>
                <a:spcPct val="200000"/>
              </a:lnSpc>
            </a:pPr>
            <a:r>
              <a:rPr lang="es-BO" sz="2600" b="1" dirty="0" smtClean="0"/>
              <a:t>AEROLÍNEA		</a:t>
            </a:r>
          </a:p>
          <a:p>
            <a:pPr>
              <a:lnSpc>
                <a:spcPct val="200000"/>
              </a:lnSpc>
            </a:pPr>
            <a:r>
              <a:rPr lang="es-BO" sz="2600" b="1" dirty="0" smtClean="0"/>
              <a:t>EQUIPO DE VUELO			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195546" y="1483134"/>
            <a:ext cx="379251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BO" sz="2600" b="1" dirty="0" smtClean="0">
                <a:solidFill>
                  <a:schemeClr val="accent2">
                    <a:lumMod val="75000"/>
                  </a:schemeClr>
                </a:solidFill>
              </a:rPr>
              <a:t>DAN	-    DAC</a:t>
            </a:r>
          </a:p>
          <a:p>
            <a:pPr>
              <a:lnSpc>
                <a:spcPct val="200000"/>
              </a:lnSpc>
            </a:pPr>
            <a:r>
              <a:rPr lang="es-BO" sz="2600" b="1" dirty="0" smtClean="0">
                <a:solidFill>
                  <a:schemeClr val="accent2">
                    <a:lumMod val="75000"/>
                  </a:schemeClr>
                </a:solidFill>
              </a:rPr>
              <a:t>DC</a:t>
            </a:r>
          </a:p>
          <a:p>
            <a:pPr>
              <a:lnSpc>
                <a:spcPct val="200000"/>
              </a:lnSpc>
            </a:pPr>
            <a:r>
              <a:rPr lang="es-BO" sz="2600" b="1" dirty="0" smtClean="0">
                <a:solidFill>
                  <a:schemeClr val="accent2">
                    <a:lumMod val="75000"/>
                  </a:schemeClr>
                </a:solidFill>
              </a:rPr>
              <a:t>DNA</a:t>
            </a:r>
            <a:endParaRPr lang="es-BO" sz="2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s-BO" sz="2600" b="1" dirty="0" smtClean="0">
                <a:solidFill>
                  <a:schemeClr val="accent2">
                    <a:lumMod val="75000"/>
                  </a:schemeClr>
                </a:solidFill>
              </a:rPr>
              <a:t>DNE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13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CODIFICACIÓN   /  DECODIFICACIÓN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60625" y="1445792"/>
            <a:ext cx="1027267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BO" sz="2600" b="1" u="sng" dirty="0" smtClean="0"/>
              <a:t>CIUDAD</a:t>
            </a:r>
            <a:r>
              <a:rPr lang="es-BO" sz="2600" b="1" dirty="0" smtClean="0"/>
              <a:t>	</a:t>
            </a:r>
          </a:p>
          <a:p>
            <a:pPr>
              <a:lnSpc>
                <a:spcPct val="150000"/>
              </a:lnSpc>
            </a:pPr>
            <a:r>
              <a:rPr lang="es-BO" sz="2600" b="1" dirty="0" smtClean="0"/>
              <a:t>DAN BUENOS AIRES (DECODE AIRPORT NAME)</a:t>
            </a:r>
          </a:p>
          <a:p>
            <a:pPr>
              <a:lnSpc>
                <a:spcPct val="150000"/>
              </a:lnSpc>
            </a:pPr>
            <a:r>
              <a:rPr lang="es-BO" sz="2600" b="1" dirty="0" smtClean="0"/>
              <a:t>DAC VVI		     (DECODE AIRPORT CODE)</a:t>
            </a:r>
          </a:p>
          <a:p>
            <a:pPr>
              <a:lnSpc>
                <a:spcPct val="200000"/>
              </a:lnSpc>
            </a:pPr>
            <a:r>
              <a:rPr lang="es-BO" sz="2600" b="1" u="sng" dirty="0" smtClean="0"/>
              <a:t>PAÍS</a:t>
            </a:r>
            <a:r>
              <a:rPr lang="es-BO" sz="2600" b="1" dirty="0" smtClean="0"/>
              <a:t>		</a:t>
            </a:r>
          </a:p>
          <a:p>
            <a:pPr>
              <a:lnSpc>
                <a:spcPct val="150000"/>
              </a:lnSpc>
            </a:pPr>
            <a:r>
              <a:rPr lang="es-BO" sz="2600" b="1" dirty="0" smtClean="0"/>
              <a:t>DC BOLIVIA	     (DECODE COUNTRY)</a:t>
            </a:r>
          </a:p>
          <a:p>
            <a:pPr>
              <a:lnSpc>
                <a:spcPct val="150000"/>
              </a:lnSpc>
            </a:pPr>
            <a:r>
              <a:rPr lang="es-BO" sz="2600" b="1" dirty="0" smtClean="0"/>
              <a:t>DC AR 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12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 Título"/>
          <p:cNvSpPr txBox="1">
            <a:spLocks/>
          </p:cNvSpPr>
          <p:nvPr/>
        </p:nvSpPr>
        <p:spPr>
          <a:xfrm>
            <a:off x="317695" y="365126"/>
            <a:ext cx="10515600" cy="61961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sz="3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CODIFICACIÓN   /  DECODIFICACIÓN</a:t>
            </a:r>
            <a:endParaRPr kumimoji="0" lang="es-B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60625" y="984738"/>
            <a:ext cx="1027267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BO" sz="2600" b="1" u="sng" dirty="0" smtClean="0"/>
              <a:t>AEROLÍNEA</a:t>
            </a:r>
            <a:r>
              <a:rPr lang="es-BO" sz="2600" b="1" dirty="0" smtClean="0"/>
              <a:t>	</a:t>
            </a:r>
          </a:p>
          <a:p>
            <a:pPr>
              <a:lnSpc>
                <a:spcPct val="150000"/>
              </a:lnSpc>
            </a:pPr>
            <a:r>
              <a:rPr lang="es-BO" sz="2600" b="1" dirty="0" smtClean="0"/>
              <a:t>DNA BOLIVIANA DE AVIACIÓN (DECODE NAME AIRLINES)</a:t>
            </a:r>
          </a:p>
          <a:p>
            <a:pPr>
              <a:lnSpc>
                <a:spcPct val="150000"/>
              </a:lnSpc>
            </a:pPr>
            <a:r>
              <a:rPr lang="es-BO" sz="2600" b="1" dirty="0" smtClean="0"/>
              <a:t>DNA OB</a:t>
            </a:r>
          </a:p>
          <a:p>
            <a:pPr>
              <a:lnSpc>
                <a:spcPct val="150000"/>
              </a:lnSpc>
            </a:pPr>
            <a:r>
              <a:rPr lang="es-BO" sz="2600" b="1" dirty="0" smtClean="0"/>
              <a:t>DNA 930</a:t>
            </a:r>
          </a:p>
          <a:p>
            <a:pPr>
              <a:lnSpc>
                <a:spcPct val="200000"/>
              </a:lnSpc>
            </a:pPr>
            <a:r>
              <a:rPr lang="es-BO" sz="2600" b="1" u="sng" dirty="0" smtClean="0"/>
              <a:t>EQUIPO DE VUELO</a:t>
            </a:r>
            <a:r>
              <a:rPr lang="es-BO" sz="2600" b="1" dirty="0" smtClean="0"/>
              <a:t>		</a:t>
            </a:r>
          </a:p>
          <a:p>
            <a:pPr>
              <a:lnSpc>
                <a:spcPct val="150000"/>
              </a:lnSpc>
            </a:pPr>
            <a:r>
              <a:rPr lang="es-BO" sz="2600" b="1" dirty="0" smtClean="0"/>
              <a:t>DNE 737				     (DECODE NAME EQUIPMENT)</a:t>
            </a:r>
          </a:p>
          <a:p>
            <a:pPr>
              <a:lnSpc>
                <a:spcPct val="150000"/>
              </a:lnSpc>
            </a:pPr>
            <a:r>
              <a:rPr lang="es-BO" sz="2600" b="1" dirty="0" smtClean="0"/>
              <a:t>DNE BOEING 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1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2"/>
    </mc:Choice>
    <mc:Fallback xmlns="">
      <p:transition spd="slow" advTm="216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6|5.6|2.2|1.2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6|5.6|2.2|1.2|0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6|5.6|2.2|1.2|0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6|5.6|2.2|1.2|0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heme/theme1.xml><?xml version="1.0" encoding="utf-8"?>
<a:theme xmlns:a="http://schemas.openxmlformats.org/drawingml/2006/main" name="Tema de Offic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ersonalizado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ueba.potm" id="{1AC3120D-2963-42EE-A58F-B4700B3A835F}" vid="{3708CEA8-81B7-4251-86AD-FCCD8A561554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ueba.potm" id="{1AC3120D-2963-42EE-A58F-B4700B3A835F}" vid="{4F1665B1-BCB9-4643-9C5B-A6CC73000916}"/>
    </a:ext>
  </a:extLst>
</a:theme>
</file>

<file path=ppt/theme/theme3.xml><?xml version="1.0" encoding="utf-8"?>
<a:theme xmlns:a="http://schemas.openxmlformats.org/drawingml/2006/main" name="1_Tema de Offic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ersonalizado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ueba.potm" id="{1AC3120D-2963-42EE-A58F-B4700B3A835F}" vid="{3708CEA8-81B7-4251-86AD-FCCD8A561554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BoA una marca para las personas.ppt</Template>
  <TotalTime>7078</TotalTime>
  <Words>1521</Words>
  <Application>Microsoft Macintosh PowerPoint</Application>
  <PresentationFormat>Widescreen</PresentationFormat>
  <Paragraphs>565</Paragraphs>
  <Slides>58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Aharoni</vt:lpstr>
      <vt:lpstr>Arial Narrow</vt:lpstr>
      <vt:lpstr>Calibri</vt:lpstr>
      <vt:lpstr>Calibri Light</vt:lpstr>
      <vt:lpstr>Century Gothic</vt:lpstr>
      <vt:lpstr>Times</vt:lpstr>
      <vt:lpstr>Times New Roman</vt:lpstr>
      <vt:lpstr>Arial</vt:lpstr>
      <vt:lpstr>Tema de Office</vt:lpstr>
      <vt:lpstr>Diseño personalizado</vt:lpstr>
      <vt:lpstr>1_Tema de Office</vt:lpstr>
      <vt:lpstr>Clip</vt:lpstr>
      <vt:lpstr>AMADEUS ENTRENAMIENTO ALTEA  ARDW</vt:lpstr>
      <vt:lpstr>PowerPoint Presentation</vt:lpstr>
      <vt:lpstr>PowerPoint Presentation</vt:lpstr>
      <vt:lpstr>   - Codificacion / Decodificacion  - Date/Time  - Availability / Schedule / Timetible  - PNR y sus elementos  - SSR / OSI / Remarks  - Recuperacion y Modificacion de Reservas  - Historial de Reserva  - Despliegue de Tarifas  - Tarificación Ticketing   </vt:lpstr>
      <vt:lpstr>  - Void  - Refund  - Revalidación  - Re emisión – Canje  - EMD  - Queues  - Reportes de Ventas  - Evaluación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Acceso a Altea ARD Web desde sus casas o cualquier lugar:   https://uat3.resdesktop.altea.amadeus.com/app_ard/apf/init/login?SITE=AOBBAOBB&amp;LANGUAGE=GB&amp;MARKETS=ARDW_PDT_INTER</vt:lpstr>
      <vt:lpstr>GRACIAS</vt:lpstr>
    </vt:vector>
  </TitlesOfParts>
  <Company>Hewlett-Packard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INSERTE TITULAR</dc:title>
  <dc:creator>Alejandro</dc:creator>
  <cp:lastModifiedBy>Microsoft Office User</cp:lastModifiedBy>
  <cp:revision>318</cp:revision>
  <dcterms:created xsi:type="dcterms:W3CDTF">2015-02-27T00:19:45Z</dcterms:created>
  <dcterms:modified xsi:type="dcterms:W3CDTF">2017-08-11T21:56:41Z</dcterms:modified>
</cp:coreProperties>
</file>