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71" r:id="rId3"/>
  </p:sldMasterIdLst>
  <p:notesMasterIdLst>
    <p:notesMasterId r:id="rId30"/>
  </p:notesMasterIdLst>
  <p:handoutMasterIdLst>
    <p:handoutMasterId r:id="rId31"/>
  </p:handoutMasterIdLst>
  <p:sldIdLst>
    <p:sldId id="256" r:id="rId4"/>
    <p:sldId id="265" r:id="rId5"/>
    <p:sldId id="315" r:id="rId6"/>
    <p:sldId id="281" r:id="rId7"/>
    <p:sldId id="351" r:id="rId8"/>
    <p:sldId id="31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49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6"/>
    <a:srgbClr val="00315D"/>
    <a:srgbClr val="BCD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1" autoAdjust="0"/>
  </p:normalViewPr>
  <p:slideViewPr>
    <p:cSldViewPr snapToGrid="0">
      <p:cViewPr varScale="1">
        <p:scale>
          <a:sx n="96" d="100"/>
          <a:sy n="96" d="100"/>
        </p:scale>
        <p:origin x="6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6B3CD-B004-425D-ADD8-D61CAFEC57BD}" type="datetimeFigureOut">
              <a:rPr lang="es-ES" smtClean="0"/>
              <a:pPr/>
              <a:t>08/07/2017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D9091-35F2-42B2-AED9-57B4C1AE74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791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79025-7F85-4F43-83AC-63F180E8E60A}" type="datetimeFigureOut">
              <a:rPr lang="es-BO" smtClean="0"/>
              <a:t>08/07/2017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ECDD1-DB46-4FD8-9144-209D1FBB47D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2841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36852-4FEE-4771-A5A0-F30DE8C1CAF9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59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36852-4FEE-4771-A5A0-F30DE8C1CAF9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59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36852-4FEE-4771-A5A0-F30DE8C1CAF9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59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36852-4FEE-4771-A5A0-F30DE8C1CAF9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59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28245" y="3066757"/>
            <a:ext cx="9144000" cy="787790"/>
          </a:xfrm>
        </p:spPr>
        <p:txBody>
          <a:bodyPr anchor="t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INGRESAR EL TITULAR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28245" y="2603232"/>
            <a:ext cx="9144000" cy="463525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 dirty="0" smtClean="0"/>
              <a:t>INGRESAR REFERENCIA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271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08/07/2017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142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08/07/2017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100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08/07/2017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443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08/07/2017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816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08/07/2017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49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08/07/2017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323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08/07/2017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357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08/07/2017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02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28245" y="3066757"/>
            <a:ext cx="9144000" cy="787790"/>
          </a:xfrm>
        </p:spPr>
        <p:txBody>
          <a:bodyPr anchor="t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INGRESAR EL TITULAR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28245" y="2603232"/>
            <a:ext cx="9144000" cy="463525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 dirty="0" smtClean="0"/>
              <a:t>INGRESAR REFERENCIA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7284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35904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317695" y="365126"/>
            <a:ext cx="10515600" cy="619612"/>
          </a:xfrm>
        </p:spPr>
        <p:txBody>
          <a:bodyPr anchor="t">
            <a:normAutofit/>
          </a:bodyPr>
          <a:lstStyle>
            <a:lvl1pPr>
              <a:defRPr sz="3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x-none" dirty="0" smtClean="0"/>
              <a:t>INSERTE EL TÍTULAR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070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35904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317695" y="365126"/>
            <a:ext cx="10515600" cy="619612"/>
          </a:xfrm>
        </p:spPr>
        <p:txBody>
          <a:bodyPr anchor="t">
            <a:normAutofit/>
          </a:bodyPr>
          <a:lstStyle>
            <a:lvl1pPr>
              <a:defRPr sz="3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x-none" dirty="0" smtClean="0"/>
              <a:t>INSERTE EL TÍTULAR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0545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S Y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317701" y="1181687"/>
            <a:ext cx="7053770" cy="413590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x-none" dirty="0" smtClean="0"/>
              <a:t>INSERTE TABLA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7566025" y="1181100"/>
            <a:ext cx="3732213" cy="947738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x-none" dirty="0" smtClean="0"/>
              <a:t>INSERTAR EL NOMBRE DEL GRÁFICO O TABLA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02538" y="2228850"/>
            <a:ext cx="3695700" cy="2919413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5pPr marL="1828800" indent="0">
              <a:buNone/>
              <a:defRPr/>
            </a:lvl5pPr>
          </a:lstStyle>
          <a:p>
            <a:pPr lvl="0"/>
            <a:r>
              <a:rPr lang="x-none" dirty="0" smtClean="0"/>
              <a:t>Insertar descripción breve de los datos que se muestran en el gráfico o tabla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1494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7695" y="365126"/>
            <a:ext cx="10515600" cy="619612"/>
          </a:xfrm>
        </p:spPr>
        <p:txBody>
          <a:bodyPr anchor="t">
            <a:normAutofit/>
          </a:bodyPr>
          <a:lstStyle>
            <a:lvl1pPr>
              <a:defRPr sz="3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x-none" dirty="0" smtClean="0"/>
              <a:t>INSERTE EL TÍTULAR</a:t>
            </a:r>
            <a:endParaRPr lang="es-ES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4735513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19" name="Marcador de texto 17"/>
          <p:cNvSpPr>
            <a:spLocks noGrp="1"/>
          </p:cNvSpPr>
          <p:nvPr>
            <p:ph type="body" sz="quarter" idx="13" hasCustomPrompt="1"/>
          </p:nvPr>
        </p:nvSpPr>
        <p:spPr>
          <a:xfrm>
            <a:off x="3855134" y="4710461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20" name="Marcador de texto 17"/>
          <p:cNvSpPr>
            <a:spLocks noGrp="1"/>
          </p:cNvSpPr>
          <p:nvPr>
            <p:ph type="body" sz="quarter" idx="14" hasCustomPrompt="1"/>
          </p:nvPr>
        </p:nvSpPr>
        <p:spPr>
          <a:xfrm>
            <a:off x="7488432" y="4710460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22" name="Marcador de posición de imagen 21"/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1190625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  <p:sp>
        <p:nvSpPr>
          <p:cNvPr id="23" name="Marcador de posición de imagen 21"/>
          <p:cNvSpPr>
            <a:spLocks noGrp="1"/>
          </p:cNvSpPr>
          <p:nvPr>
            <p:ph type="pic" sz="quarter" idx="16" hasCustomPrompt="1"/>
          </p:nvPr>
        </p:nvSpPr>
        <p:spPr>
          <a:xfrm>
            <a:off x="3855133" y="1190624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  <p:sp>
        <p:nvSpPr>
          <p:cNvPr id="24" name="Marcador de posición de imagen 21"/>
          <p:cNvSpPr>
            <a:spLocks noGrp="1"/>
          </p:cNvSpPr>
          <p:nvPr>
            <p:ph type="pic" sz="quarter" idx="17" hasCustomPrompt="1"/>
          </p:nvPr>
        </p:nvSpPr>
        <p:spPr>
          <a:xfrm>
            <a:off x="7452176" y="1190623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4564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678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709598" y="3059723"/>
            <a:ext cx="3957294" cy="921434"/>
          </a:xfrm>
        </p:spPr>
        <p:txBody>
          <a:bodyPr anchor="t">
            <a:normAutofit/>
          </a:bodyPr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551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1FF3F-09FA-4B79-9306-085818ED53A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08/07/2017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FOI REV 02 2015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6B07F-AC0D-41A7-87F6-C6EBECF1F21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9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S Y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317701" y="1181687"/>
            <a:ext cx="7053770" cy="413590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x-none" dirty="0" smtClean="0"/>
              <a:t>INSERTE TABLA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7566025" y="1181100"/>
            <a:ext cx="3732213" cy="947738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x-none" dirty="0" smtClean="0"/>
              <a:t>INSERTAR EL NOMBRE DEL GRÁFICO O TABLA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02538" y="2228850"/>
            <a:ext cx="3695700" cy="2919413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5pPr marL="1828800" indent="0">
              <a:buNone/>
              <a:defRPr/>
            </a:lvl5pPr>
          </a:lstStyle>
          <a:p>
            <a:pPr lvl="0"/>
            <a:r>
              <a:rPr lang="x-none" dirty="0" smtClean="0"/>
              <a:t>Insertar descripción breve de los datos que se muestran en el gráfico o tabla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124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7695" y="365126"/>
            <a:ext cx="10515600" cy="619612"/>
          </a:xfrm>
        </p:spPr>
        <p:txBody>
          <a:bodyPr anchor="t">
            <a:normAutofit/>
          </a:bodyPr>
          <a:lstStyle>
            <a:lvl1pPr>
              <a:defRPr sz="3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x-none" dirty="0" smtClean="0"/>
              <a:t>INSERTE EL TÍTULAR</a:t>
            </a:r>
            <a:endParaRPr lang="es-ES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4735513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19" name="Marcador de texto 17"/>
          <p:cNvSpPr>
            <a:spLocks noGrp="1"/>
          </p:cNvSpPr>
          <p:nvPr>
            <p:ph type="body" sz="quarter" idx="13" hasCustomPrompt="1"/>
          </p:nvPr>
        </p:nvSpPr>
        <p:spPr>
          <a:xfrm>
            <a:off x="3855134" y="4710461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20" name="Marcador de texto 17"/>
          <p:cNvSpPr>
            <a:spLocks noGrp="1"/>
          </p:cNvSpPr>
          <p:nvPr>
            <p:ph type="body" sz="quarter" idx="14" hasCustomPrompt="1"/>
          </p:nvPr>
        </p:nvSpPr>
        <p:spPr>
          <a:xfrm>
            <a:off x="7488432" y="4710460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22" name="Marcador de posición de imagen 21"/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1190625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  <p:sp>
        <p:nvSpPr>
          <p:cNvPr id="23" name="Marcador de posición de imagen 21"/>
          <p:cNvSpPr>
            <a:spLocks noGrp="1"/>
          </p:cNvSpPr>
          <p:nvPr>
            <p:ph type="pic" sz="quarter" idx="16" hasCustomPrompt="1"/>
          </p:nvPr>
        </p:nvSpPr>
        <p:spPr>
          <a:xfrm>
            <a:off x="3855133" y="1190624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  <p:sp>
        <p:nvSpPr>
          <p:cNvPr id="24" name="Marcador de posición de imagen 21"/>
          <p:cNvSpPr>
            <a:spLocks noGrp="1"/>
          </p:cNvSpPr>
          <p:nvPr>
            <p:ph type="pic" sz="quarter" idx="17" hasCustomPrompt="1"/>
          </p:nvPr>
        </p:nvSpPr>
        <p:spPr>
          <a:xfrm>
            <a:off x="7452176" y="1190623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229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66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709598" y="3059723"/>
            <a:ext cx="3957294" cy="921434"/>
          </a:xfrm>
        </p:spPr>
        <p:txBody>
          <a:bodyPr anchor="t">
            <a:normAutofit/>
          </a:bodyPr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535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08/07/2017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89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08/07/2017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0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08/07/2017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16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1769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7695" y="1825625"/>
            <a:ext cx="10515600" cy="3590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12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8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2343-EC87-4F9C-8D9D-859E2ACEFF3F}" type="datetimeFigureOut">
              <a:rPr lang="es-ES" smtClean="0"/>
              <a:pPr/>
              <a:t>08/07/2017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C0368-BFC0-403C-9761-792257BA04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68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1769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7695" y="1825625"/>
            <a:ext cx="10515600" cy="3590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88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BO" smtClean="0">
                <a:latin typeface="Century Gothic" panose="020B0502020202020204" pitchFamily="34" charset="0"/>
              </a:rPr>
              <a:t>AMADEUS CRIPTICO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BO" smtClean="0"/>
              <a:t>CURSO PARA PERSONAL OPERATIVO-COMERCIAL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373160" y="6336668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JULIO 2017</a:t>
            </a:r>
            <a:endParaRPr lang="es-BO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13480" y="5314371"/>
            <a:ext cx="18517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Elaborado Por:</a:t>
            </a:r>
            <a:r>
              <a:rPr lang="es-BO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s-BO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Alina Moruno</a:t>
            </a:r>
          </a:p>
          <a:p>
            <a:r>
              <a:rPr lang="es-BO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Israel Peñaloza</a:t>
            </a:r>
            <a:endParaRPr lang="es-B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4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AVAILABILITY  /  SCHEDULE  / TIMETABLE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1814732" y="1617710"/>
            <a:ext cx="1223887" cy="1166175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AN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978497" y="1617710"/>
            <a:ext cx="1193994" cy="1166173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>
                <a:solidFill>
                  <a:srgbClr val="C00000"/>
                </a:solidFill>
              </a:rPr>
              <a:t>S</a:t>
            </a:r>
            <a:r>
              <a:rPr lang="es-ES" sz="2500" b="1" dirty="0" smtClean="0">
                <a:solidFill>
                  <a:srgbClr val="C00000"/>
                </a:solidFill>
              </a:rPr>
              <a:t>N</a:t>
            </a:r>
            <a:endParaRPr lang="es-ES" sz="2500" b="1" dirty="0">
              <a:solidFill>
                <a:srgbClr val="C00000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8211721" y="1617712"/>
            <a:ext cx="1193994" cy="1166173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5"/>
                </a:solidFill>
              </a:rPr>
              <a:t>TN</a:t>
            </a:r>
            <a:endParaRPr lang="es-ES" sz="2500" b="1" dirty="0">
              <a:solidFill>
                <a:schemeClr val="accent5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038619" y="3516923"/>
            <a:ext cx="4958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….N		NEUTRAL</a:t>
            </a:r>
          </a:p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….A		HORA DE LLEGADA</a:t>
            </a:r>
          </a:p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….D		HORA DE SALIDA</a:t>
            </a:r>
          </a:p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….E		TIEMPO DE VIAJE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3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PNR y Elementos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455421" y="1436666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Nombre del Pasajero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4"/>
          <a:srcRect l="65053" t="24526" r="27109" b="61255"/>
          <a:stretch/>
        </p:blipFill>
        <p:spPr>
          <a:xfrm>
            <a:off x="1174002" y="1316210"/>
            <a:ext cx="864056" cy="764132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 rotWithShape="1">
          <a:blip r:embed="rId4"/>
          <a:srcRect l="66720" t="38243" r="28355" b="51042"/>
          <a:stretch/>
        </p:blipFill>
        <p:spPr>
          <a:xfrm>
            <a:off x="1171578" y="2421791"/>
            <a:ext cx="847579" cy="785569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 rotWithShape="1">
          <a:blip r:embed="rId4"/>
          <a:srcRect l="67244" t="51823" r="29336" b="39639"/>
          <a:stretch/>
        </p:blipFill>
        <p:spPr>
          <a:xfrm>
            <a:off x="1416901" y="3523737"/>
            <a:ext cx="306131" cy="423857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 rotWithShape="1">
          <a:blip r:embed="rId4"/>
          <a:srcRect l="64935" t="63333" r="26918" b="26387"/>
          <a:stretch/>
        </p:blipFill>
        <p:spPr>
          <a:xfrm>
            <a:off x="1125379" y="4373533"/>
            <a:ext cx="716484" cy="525038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 rotWithShape="1">
          <a:blip r:embed="rId4"/>
          <a:srcRect l="65237" t="74150" r="27220" b="12925"/>
          <a:stretch/>
        </p:blipFill>
        <p:spPr>
          <a:xfrm>
            <a:off x="1174002" y="5232203"/>
            <a:ext cx="762911" cy="681781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3455421" y="2421791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Itinerario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455419" y="3429727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Contactos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455421" y="4274424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Ticket </a:t>
            </a:r>
            <a:r>
              <a:rPr lang="es-ES" sz="2800" b="1" dirty="0" err="1" smtClean="0">
                <a:latin typeface="Calibri" pitchFamily="34" charset="0"/>
                <a:cs typeface="Calibri" pitchFamily="34" charset="0"/>
              </a:rPr>
              <a:t>Arrangment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455420" y="5232203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Quién solicita?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7811589" y="5107577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RF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7811589" y="4113995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TK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7811589" y="3168216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AP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7811589" y="2165633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SS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7811589" y="1191584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NM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6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SSR /  OSI  /   REMARKS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69396" y="1436666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Viajero Frecuente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169396" y="2421791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Solicitud de Asiento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69394" y="3429727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Servicios Requeridos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169396" y="4274424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latin typeface="Calibri" pitchFamily="34" charset="0"/>
                <a:cs typeface="Calibri" pitchFamily="34" charset="0"/>
              </a:rPr>
              <a:t>Other</a:t>
            </a: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800" b="1" dirty="0" err="1" smtClean="0">
                <a:latin typeface="Calibri" pitchFamily="34" charset="0"/>
                <a:cs typeface="Calibri" pitchFamily="34" charset="0"/>
              </a:rPr>
              <a:t>Service</a:t>
            </a: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800" b="1" dirty="0" err="1" smtClean="0">
                <a:latin typeface="Calibri" pitchFamily="34" charset="0"/>
                <a:cs typeface="Calibri" pitchFamily="34" charset="0"/>
              </a:rPr>
              <a:t>Information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169395" y="5232203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latin typeface="Calibri" pitchFamily="34" charset="0"/>
                <a:cs typeface="Calibri" pitchFamily="34" charset="0"/>
              </a:rPr>
              <a:t>Remarks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7811589" y="5107577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RM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7811589" y="4113995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OS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7811589" y="3168216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SR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7811589" y="2165633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7811589" y="1191584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FF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7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RECUPERACIÓN Y MODIFICACIÓN DEL PNR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69396" y="1181067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Recuperar Reserva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169396" y="1893506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Split PNR 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69396" y="2576814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Cambio en Segmento de vuelo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169396" y="3307773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Replicar PNR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169394" y="4103478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Re ordenar Segmentos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7289074" y="3858741"/>
            <a:ext cx="770709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RS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8869681" y="3130650"/>
            <a:ext cx="992776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accent2">
                    <a:lumMod val="75000"/>
                  </a:schemeClr>
                </a:solidFill>
              </a:rPr>
              <a:t>RRN</a:t>
            </a:r>
            <a:endParaRPr lang="es-ES" sz="1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7289074" y="2531288"/>
            <a:ext cx="770709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SB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8921933" y="1795728"/>
            <a:ext cx="770709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accent2">
                    <a:lumMod val="75000"/>
                  </a:schemeClr>
                </a:solidFill>
              </a:rPr>
              <a:t>SP</a:t>
            </a:r>
            <a:endParaRPr lang="es-ES" sz="1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7289074" y="1140955"/>
            <a:ext cx="770709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RT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69393" y="4835450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Cancelación de Segmentos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8869681" y="4627542"/>
            <a:ext cx="770709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accent2">
                    <a:lumMod val="75000"/>
                  </a:schemeClr>
                </a:solidFill>
              </a:rPr>
              <a:t>XE</a:t>
            </a:r>
            <a:endParaRPr lang="es-ES" sz="1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178101" y="5627493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latin typeface="Calibri" pitchFamily="34" charset="0"/>
                <a:cs typeface="Calibri" pitchFamily="34" charset="0"/>
              </a:rPr>
              <a:t>Past</a:t>
            </a: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 Date PNR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7297781" y="5382756"/>
            <a:ext cx="770709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b="1" dirty="0" smtClean="0">
                <a:solidFill>
                  <a:schemeClr val="accent2">
                    <a:lumMod val="75000"/>
                  </a:schemeClr>
                </a:solidFill>
              </a:rPr>
              <a:t>RPD</a:t>
            </a:r>
            <a:endParaRPr lang="es-ES" sz="15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29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HISTORIAL DE LA RESERVA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69394" y="1616422"/>
            <a:ext cx="4958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Calibri" pitchFamily="34" charset="0"/>
                <a:cs typeface="Calibri" pitchFamily="34" charset="0"/>
              </a:rPr>
              <a:t>Historial Completo</a:t>
            </a:r>
            <a:endParaRPr lang="es-ES" sz="3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169396" y="2834042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- Itinerario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69396" y="3711051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- Nombre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4804784" y="4382190"/>
            <a:ext cx="890622" cy="82989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RHQ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4804783" y="3509754"/>
            <a:ext cx="890622" cy="82989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RHN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4804786" y="2658506"/>
            <a:ext cx="890622" cy="82989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RHI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6128257" y="1379603"/>
            <a:ext cx="938749" cy="841082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RH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169396" y="4571409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s-ES" sz="2800" b="1" dirty="0" err="1" smtClean="0">
                <a:latin typeface="Calibri" pitchFamily="34" charset="0"/>
                <a:cs typeface="Calibri" pitchFamily="34" charset="0"/>
              </a:rPr>
              <a:t>Queue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7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DESPLIEGUE DE TARIFAS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1814732" y="2179416"/>
            <a:ext cx="2093761" cy="1726382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FQD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978497" y="2179416"/>
            <a:ext cx="2042622" cy="1726379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FQR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8211721" y="2179418"/>
            <a:ext cx="2042622" cy="1726379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5"/>
                </a:solidFill>
              </a:rPr>
              <a:t>FQN</a:t>
            </a:r>
            <a:endParaRPr lang="es-ES" sz="2500" b="1" dirty="0">
              <a:solidFill>
                <a:schemeClr val="accent5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21895" y="4601852"/>
            <a:ext cx="24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Montos Netos 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60092" y="4601852"/>
            <a:ext cx="24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>
                <a:latin typeface="Calibri" pitchFamily="34" charset="0"/>
                <a:cs typeface="Calibri" pitchFamily="34" charset="0"/>
              </a:rPr>
              <a:t>Routing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993316" y="4492642"/>
            <a:ext cx="24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Regulaciones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94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TARIFICACIÓN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78709" y="1397726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FXL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8387167" y="4301570"/>
            <a:ext cx="1519414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TST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745302" y="1489167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Tarifa más baja para el itinerario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74353" y="2360032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FXA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40946" y="2451473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Tarifa más baja disponible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974353" y="3339757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FXR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740946" y="3431198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Rebook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a la tarifa más  baja disponible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969997" y="4302063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FXP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736590" y="4393504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Tarifica el itinerario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965641" y="5251306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FXB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732234" y="5342747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Rebook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a la tarifa más baja disponible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7837030" y="1340144"/>
            <a:ext cx="2619691" cy="549133"/>
          </a:xfrm>
          <a:prstGeom prst="round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92D050"/>
                </a:solidFill>
              </a:rPr>
              <a:t>INFORMATIVO</a:t>
            </a:r>
            <a:endParaRPr lang="es-ES" sz="2500" b="1" dirty="0">
              <a:solidFill>
                <a:srgbClr val="92D050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7837029" y="2302450"/>
            <a:ext cx="2619691" cy="549133"/>
          </a:xfrm>
          <a:prstGeom prst="round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92D050"/>
                </a:solidFill>
              </a:rPr>
              <a:t>INFORMATIVO</a:t>
            </a:r>
            <a:endParaRPr lang="es-ES" sz="2500" b="1" dirty="0">
              <a:solidFill>
                <a:srgbClr val="92D050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8387167" y="5176094"/>
            <a:ext cx="1519414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TST</a:t>
            </a:r>
            <a:endParaRPr lang="es-ES" sz="25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95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TRANSITIONAL STORED TICKET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338252" y="1710556"/>
            <a:ext cx="1367259" cy="732204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TQT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282379" y="1894127"/>
            <a:ext cx="46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Visualización del TST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38253" y="2965255"/>
            <a:ext cx="1367259" cy="732204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TTH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282378" y="3130751"/>
            <a:ext cx="46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Historial del TST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338251" y="4193177"/>
            <a:ext cx="1367259" cy="732204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TTE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386883" y="4358673"/>
            <a:ext cx="46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Cancelación del TST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8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EMISIÓN del TKT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360229" y="1535853"/>
            <a:ext cx="1105990" cy="544908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FP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360227" y="2669203"/>
            <a:ext cx="1105990" cy="544908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RIZ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360229" y="3754125"/>
            <a:ext cx="1105990" cy="544908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TTP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18660" y="3734191"/>
            <a:ext cx="46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Emisión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18660" y="1535853"/>
            <a:ext cx="46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Forma de Pago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18660" y="2669203"/>
            <a:ext cx="46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Información para Factura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018660" y="4799919"/>
            <a:ext cx="46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Despliegue del TKT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360229" y="4799919"/>
            <a:ext cx="1105990" cy="544908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TWD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4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VOID   TKT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789590" y="2066190"/>
            <a:ext cx="2869474" cy="997297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500" b="1" dirty="0" smtClean="0">
                <a:solidFill>
                  <a:schemeClr val="accent2">
                    <a:lumMod val="75000"/>
                  </a:schemeClr>
                </a:solidFill>
              </a:rPr>
              <a:t>TRDC</a:t>
            </a:r>
            <a:endParaRPr lang="es-ES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89590" y="3846928"/>
            <a:ext cx="2869474" cy="997297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500" b="1" dirty="0" smtClean="0">
                <a:solidFill>
                  <a:schemeClr val="accent2">
                    <a:lumMod val="75000"/>
                  </a:schemeClr>
                </a:solidFill>
              </a:rPr>
              <a:t>TRDR</a:t>
            </a:r>
            <a:endParaRPr lang="es-ES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407780" y="2272450"/>
            <a:ext cx="46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latin typeface="Calibri" pitchFamily="34" charset="0"/>
                <a:cs typeface="Calibri" pitchFamily="34" charset="0"/>
              </a:rPr>
              <a:t>Void</a:t>
            </a:r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 - Cancel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407780" y="4053188"/>
            <a:ext cx="46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latin typeface="Calibri" pitchFamily="34" charset="0"/>
                <a:cs typeface="Calibri" pitchFamily="34" charset="0"/>
              </a:rPr>
              <a:t>Reinstate</a:t>
            </a:r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 - Rehabilitar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7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793751" y="2683111"/>
            <a:ext cx="2063749" cy="1981200"/>
            <a:chOff x="595296" y="1571612"/>
            <a:chExt cx="1547812" cy="1981200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 flipH="1">
              <a:off x="1563654" y="1846251"/>
              <a:ext cx="498476" cy="1239839"/>
              <a:chOff x="4224" y="2124"/>
              <a:chExt cx="261" cy="709"/>
            </a:xfrm>
            <a:solidFill>
              <a:srgbClr val="A80000"/>
            </a:solidFill>
          </p:grpSpPr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4273" y="2124"/>
                <a:ext cx="143" cy="158"/>
              </a:xfrm>
              <a:custGeom>
                <a:avLst/>
                <a:gdLst>
                  <a:gd name="T0" fmla="*/ 1 w 431"/>
                  <a:gd name="T1" fmla="*/ 0 h 472"/>
                  <a:gd name="T2" fmla="*/ 2 w 431"/>
                  <a:gd name="T3" fmla="*/ 0 h 472"/>
                  <a:gd name="T4" fmla="*/ 3 w 431"/>
                  <a:gd name="T5" fmla="*/ 0 h 472"/>
                  <a:gd name="T6" fmla="*/ 4 w 431"/>
                  <a:gd name="T7" fmla="*/ 1 h 472"/>
                  <a:gd name="T8" fmla="*/ 4 w 431"/>
                  <a:gd name="T9" fmla="*/ 2 h 472"/>
                  <a:gd name="T10" fmla="*/ 4 w 431"/>
                  <a:gd name="T11" fmla="*/ 2 h 472"/>
                  <a:gd name="T12" fmla="*/ 5 w 431"/>
                  <a:gd name="T13" fmla="*/ 2 h 472"/>
                  <a:gd name="T14" fmla="*/ 5 w 431"/>
                  <a:gd name="T15" fmla="*/ 2 h 472"/>
                  <a:gd name="T16" fmla="*/ 5 w 431"/>
                  <a:gd name="T17" fmla="*/ 2 h 472"/>
                  <a:gd name="T18" fmla="*/ 4 w 431"/>
                  <a:gd name="T19" fmla="*/ 3 h 472"/>
                  <a:gd name="T20" fmla="*/ 4 w 431"/>
                  <a:gd name="T21" fmla="*/ 4 h 472"/>
                  <a:gd name="T22" fmla="*/ 4 w 431"/>
                  <a:gd name="T23" fmla="*/ 5 h 472"/>
                  <a:gd name="T24" fmla="*/ 4 w 431"/>
                  <a:gd name="T25" fmla="*/ 6 h 472"/>
                  <a:gd name="T26" fmla="*/ 3 w 431"/>
                  <a:gd name="T27" fmla="*/ 6 h 472"/>
                  <a:gd name="T28" fmla="*/ 2 w 431"/>
                  <a:gd name="T29" fmla="*/ 6 h 472"/>
                  <a:gd name="T30" fmla="*/ 2 w 431"/>
                  <a:gd name="T31" fmla="*/ 6 h 472"/>
                  <a:gd name="T32" fmla="*/ 1 w 431"/>
                  <a:gd name="T33" fmla="*/ 5 h 472"/>
                  <a:gd name="T34" fmla="*/ 0 w 431"/>
                  <a:gd name="T35" fmla="*/ 4 h 472"/>
                  <a:gd name="T36" fmla="*/ 0 w 431"/>
                  <a:gd name="T37" fmla="*/ 3 h 472"/>
                  <a:gd name="T38" fmla="*/ 0 w 431"/>
                  <a:gd name="T39" fmla="*/ 1 h 472"/>
                  <a:gd name="T40" fmla="*/ 0 w 431"/>
                  <a:gd name="T41" fmla="*/ 1 h 472"/>
                  <a:gd name="T42" fmla="*/ 1 w 431"/>
                  <a:gd name="T43" fmla="*/ 0 h 472"/>
                  <a:gd name="T44" fmla="*/ 1 w 431"/>
                  <a:gd name="T45" fmla="*/ 0 h 47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1"/>
                  <a:gd name="T70" fmla="*/ 0 h 472"/>
                  <a:gd name="T71" fmla="*/ 431 w 431"/>
                  <a:gd name="T72" fmla="*/ 472 h 47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1" h="472">
                    <a:moveTo>
                      <a:pt x="106" y="0"/>
                    </a:moveTo>
                    <a:lnTo>
                      <a:pt x="178" y="0"/>
                    </a:lnTo>
                    <a:lnTo>
                      <a:pt x="248" y="28"/>
                    </a:lnTo>
                    <a:lnTo>
                      <a:pt x="289" y="52"/>
                    </a:lnTo>
                    <a:lnTo>
                      <a:pt x="318" y="137"/>
                    </a:lnTo>
                    <a:lnTo>
                      <a:pt x="337" y="188"/>
                    </a:lnTo>
                    <a:lnTo>
                      <a:pt x="407" y="131"/>
                    </a:lnTo>
                    <a:lnTo>
                      <a:pt x="431" y="137"/>
                    </a:lnTo>
                    <a:lnTo>
                      <a:pt x="425" y="164"/>
                    </a:lnTo>
                    <a:lnTo>
                      <a:pt x="337" y="256"/>
                    </a:lnTo>
                    <a:lnTo>
                      <a:pt x="337" y="323"/>
                    </a:lnTo>
                    <a:lnTo>
                      <a:pt x="318" y="392"/>
                    </a:lnTo>
                    <a:lnTo>
                      <a:pt x="289" y="444"/>
                    </a:lnTo>
                    <a:lnTo>
                      <a:pt x="248" y="472"/>
                    </a:lnTo>
                    <a:lnTo>
                      <a:pt x="195" y="472"/>
                    </a:lnTo>
                    <a:lnTo>
                      <a:pt x="123" y="444"/>
                    </a:lnTo>
                    <a:lnTo>
                      <a:pt x="77" y="387"/>
                    </a:lnTo>
                    <a:lnTo>
                      <a:pt x="36" y="301"/>
                    </a:lnTo>
                    <a:lnTo>
                      <a:pt x="5" y="221"/>
                    </a:lnTo>
                    <a:lnTo>
                      <a:pt x="0" y="114"/>
                    </a:lnTo>
                    <a:lnTo>
                      <a:pt x="17" y="62"/>
                    </a:lnTo>
                    <a:lnTo>
                      <a:pt x="41" y="28"/>
                    </a:lnTo>
                    <a:lnTo>
                      <a:pt x="10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4302" y="2301"/>
                <a:ext cx="102" cy="272"/>
              </a:xfrm>
              <a:custGeom>
                <a:avLst/>
                <a:gdLst>
                  <a:gd name="T0" fmla="*/ 1 w 305"/>
                  <a:gd name="T1" fmla="*/ 0 h 815"/>
                  <a:gd name="T2" fmla="*/ 1 w 305"/>
                  <a:gd name="T3" fmla="*/ 0 h 815"/>
                  <a:gd name="T4" fmla="*/ 2 w 305"/>
                  <a:gd name="T5" fmla="*/ 0 h 815"/>
                  <a:gd name="T6" fmla="*/ 3 w 305"/>
                  <a:gd name="T7" fmla="*/ 0 h 815"/>
                  <a:gd name="T8" fmla="*/ 3 w 305"/>
                  <a:gd name="T9" fmla="*/ 1 h 815"/>
                  <a:gd name="T10" fmla="*/ 3 w 305"/>
                  <a:gd name="T11" fmla="*/ 2 h 815"/>
                  <a:gd name="T12" fmla="*/ 4 w 305"/>
                  <a:gd name="T13" fmla="*/ 4 h 815"/>
                  <a:gd name="T14" fmla="*/ 4 w 305"/>
                  <a:gd name="T15" fmla="*/ 5 h 815"/>
                  <a:gd name="T16" fmla="*/ 4 w 305"/>
                  <a:gd name="T17" fmla="*/ 7 h 815"/>
                  <a:gd name="T18" fmla="*/ 3 w 305"/>
                  <a:gd name="T19" fmla="*/ 9 h 815"/>
                  <a:gd name="T20" fmla="*/ 3 w 305"/>
                  <a:gd name="T21" fmla="*/ 10 h 815"/>
                  <a:gd name="T22" fmla="*/ 2 w 305"/>
                  <a:gd name="T23" fmla="*/ 10 h 815"/>
                  <a:gd name="T24" fmla="*/ 2 w 305"/>
                  <a:gd name="T25" fmla="*/ 10 h 815"/>
                  <a:gd name="T26" fmla="*/ 1 w 305"/>
                  <a:gd name="T27" fmla="*/ 9 h 815"/>
                  <a:gd name="T28" fmla="*/ 1 w 305"/>
                  <a:gd name="T29" fmla="*/ 8 h 815"/>
                  <a:gd name="T30" fmla="*/ 0 w 305"/>
                  <a:gd name="T31" fmla="*/ 7 h 815"/>
                  <a:gd name="T32" fmla="*/ 1 w 305"/>
                  <a:gd name="T33" fmla="*/ 6 h 815"/>
                  <a:gd name="T34" fmla="*/ 1 w 305"/>
                  <a:gd name="T35" fmla="*/ 4 h 815"/>
                  <a:gd name="T36" fmla="*/ 0 w 305"/>
                  <a:gd name="T37" fmla="*/ 3 h 815"/>
                  <a:gd name="T38" fmla="*/ 0 w 305"/>
                  <a:gd name="T39" fmla="*/ 2 h 815"/>
                  <a:gd name="T40" fmla="*/ 0 w 305"/>
                  <a:gd name="T41" fmla="*/ 1 h 815"/>
                  <a:gd name="T42" fmla="*/ 1 w 305"/>
                  <a:gd name="T43" fmla="*/ 0 h 8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5"/>
                  <a:gd name="T67" fmla="*/ 0 h 815"/>
                  <a:gd name="T68" fmla="*/ 305 w 305"/>
                  <a:gd name="T69" fmla="*/ 815 h 8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5" h="815">
                    <a:moveTo>
                      <a:pt x="41" y="28"/>
                    </a:moveTo>
                    <a:lnTo>
                      <a:pt x="87" y="0"/>
                    </a:lnTo>
                    <a:lnTo>
                      <a:pt x="157" y="0"/>
                    </a:lnTo>
                    <a:lnTo>
                      <a:pt x="211" y="18"/>
                    </a:lnTo>
                    <a:lnTo>
                      <a:pt x="246" y="79"/>
                    </a:lnTo>
                    <a:lnTo>
                      <a:pt x="281" y="181"/>
                    </a:lnTo>
                    <a:lnTo>
                      <a:pt x="299" y="293"/>
                    </a:lnTo>
                    <a:lnTo>
                      <a:pt x="305" y="427"/>
                    </a:lnTo>
                    <a:lnTo>
                      <a:pt x="305" y="580"/>
                    </a:lnTo>
                    <a:lnTo>
                      <a:pt x="281" y="703"/>
                    </a:lnTo>
                    <a:lnTo>
                      <a:pt x="246" y="770"/>
                    </a:lnTo>
                    <a:lnTo>
                      <a:pt x="164" y="815"/>
                    </a:lnTo>
                    <a:lnTo>
                      <a:pt x="123" y="805"/>
                    </a:lnTo>
                    <a:lnTo>
                      <a:pt x="70" y="753"/>
                    </a:lnTo>
                    <a:lnTo>
                      <a:pt x="53" y="680"/>
                    </a:lnTo>
                    <a:lnTo>
                      <a:pt x="35" y="545"/>
                    </a:lnTo>
                    <a:lnTo>
                      <a:pt x="53" y="450"/>
                    </a:lnTo>
                    <a:lnTo>
                      <a:pt x="53" y="349"/>
                    </a:lnTo>
                    <a:lnTo>
                      <a:pt x="24" y="281"/>
                    </a:lnTo>
                    <a:lnTo>
                      <a:pt x="0" y="191"/>
                    </a:lnTo>
                    <a:lnTo>
                      <a:pt x="0" y="96"/>
                    </a:lnTo>
                    <a:lnTo>
                      <a:pt x="41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4350" y="2312"/>
                <a:ext cx="135" cy="268"/>
              </a:xfrm>
              <a:custGeom>
                <a:avLst/>
                <a:gdLst>
                  <a:gd name="T0" fmla="*/ 1 w 404"/>
                  <a:gd name="T1" fmla="*/ 0 h 806"/>
                  <a:gd name="T2" fmla="*/ 2 w 404"/>
                  <a:gd name="T3" fmla="*/ 0 h 806"/>
                  <a:gd name="T4" fmla="*/ 3 w 404"/>
                  <a:gd name="T5" fmla="*/ 1 h 806"/>
                  <a:gd name="T6" fmla="*/ 4 w 404"/>
                  <a:gd name="T7" fmla="*/ 3 h 806"/>
                  <a:gd name="T8" fmla="*/ 5 w 404"/>
                  <a:gd name="T9" fmla="*/ 4 h 806"/>
                  <a:gd name="T10" fmla="*/ 5 w 404"/>
                  <a:gd name="T11" fmla="*/ 5 h 806"/>
                  <a:gd name="T12" fmla="*/ 5 w 404"/>
                  <a:gd name="T13" fmla="*/ 6 h 806"/>
                  <a:gd name="T14" fmla="*/ 3 w 404"/>
                  <a:gd name="T15" fmla="*/ 7 h 806"/>
                  <a:gd name="T16" fmla="*/ 3 w 404"/>
                  <a:gd name="T17" fmla="*/ 7 h 806"/>
                  <a:gd name="T18" fmla="*/ 3 w 404"/>
                  <a:gd name="T19" fmla="*/ 8 h 806"/>
                  <a:gd name="T20" fmla="*/ 3 w 404"/>
                  <a:gd name="T21" fmla="*/ 8 h 806"/>
                  <a:gd name="T22" fmla="*/ 3 w 404"/>
                  <a:gd name="T23" fmla="*/ 9 h 806"/>
                  <a:gd name="T24" fmla="*/ 3 w 404"/>
                  <a:gd name="T25" fmla="*/ 10 h 806"/>
                  <a:gd name="T26" fmla="*/ 3 w 404"/>
                  <a:gd name="T27" fmla="*/ 10 h 806"/>
                  <a:gd name="T28" fmla="*/ 3 w 404"/>
                  <a:gd name="T29" fmla="*/ 9 h 806"/>
                  <a:gd name="T30" fmla="*/ 3 w 404"/>
                  <a:gd name="T31" fmla="*/ 8 h 806"/>
                  <a:gd name="T32" fmla="*/ 2 w 404"/>
                  <a:gd name="T33" fmla="*/ 8 h 806"/>
                  <a:gd name="T34" fmla="*/ 2 w 404"/>
                  <a:gd name="T35" fmla="*/ 7 h 806"/>
                  <a:gd name="T36" fmla="*/ 3 w 404"/>
                  <a:gd name="T37" fmla="*/ 7 h 806"/>
                  <a:gd name="T38" fmla="*/ 4 w 404"/>
                  <a:gd name="T39" fmla="*/ 6 h 806"/>
                  <a:gd name="T40" fmla="*/ 4 w 404"/>
                  <a:gd name="T41" fmla="*/ 5 h 806"/>
                  <a:gd name="T42" fmla="*/ 4 w 404"/>
                  <a:gd name="T43" fmla="*/ 4 h 806"/>
                  <a:gd name="T44" fmla="*/ 4 w 404"/>
                  <a:gd name="T45" fmla="*/ 3 h 806"/>
                  <a:gd name="T46" fmla="*/ 3 w 404"/>
                  <a:gd name="T47" fmla="*/ 2 h 806"/>
                  <a:gd name="T48" fmla="*/ 2 w 404"/>
                  <a:gd name="T49" fmla="*/ 1 h 806"/>
                  <a:gd name="T50" fmla="*/ 1 w 404"/>
                  <a:gd name="T51" fmla="*/ 1 h 806"/>
                  <a:gd name="T52" fmla="*/ 0 w 404"/>
                  <a:gd name="T53" fmla="*/ 1 h 806"/>
                  <a:gd name="T54" fmla="*/ 1 w 404"/>
                  <a:gd name="T55" fmla="*/ 0 h 8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04"/>
                  <a:gd name="T85" fmla="*/ 0 h 806"/>
                  <a:gd name="T86" fmla="*/ 404 w 404"/>
                  <a:gd name="T87" fmla="*/ 806 h 8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04" h="806">
                    <a:moveTo>
                      <a:pt x="46" y="0"/>
                    </a:moveTo>
                    <a:lnTo>
                      <a:pt x="176" y="28"/>
                    </a:lnTo>
                    <a:lnTo>
                      <a:pt x="276" y="95"/>
                    </a:lnTo>
                    <a:lnTo>
                      <a:pt x="351" y="208"/>
                    </a:lnTo>
                    <a:lnTo>
                      <a:pt x="399" y="315"/>
                    </a:lnTo>
                    <a:lnTo>
                      <a:pt x="404" y="433"/>
                    </a:lnTo>
                    <a:lnTo>
                      <a:pt x="368" y="513"/>
                    </a:lnTo>
                    <a:lnTo>
                      <a:pt x="281" y="563"/>
                    </a:lnTo>
                    <a:lnTo>
                      <a:pt x="211" y="598"/>
                    </a:lnTo>
                    <a:lnTo>
                      <a:pt x="211" y="631"/>
                    </a:lnTo>
                    <a:lnTo>
                      <a:pt x="257" y="670"/>
                    </a:lnTo>
                    <a:lnTo>
                      <a:pt x="281" y="755"/>
                    </a:lnTo>
                    <a:lnTo>
                      <a:pt x="257" y="806"/>
                    </a:lnTo>
                    <a:lnTo>
                      <a:pt x="228" y="783"/>
                    </a:lnTo>
                    <a:lnTo>
                      <a:pt x="228" y="738"/>
                    </a:lnTo>
                    <a:lnTo>
                      <a:pt x="205" y="670"/>
                    </a:lnTo>
                    <a:lnTo>
                      <a:pt x="170" y="631"/>
                    </a:lnTo>
                    <a:lnTo>
                      <a:pt x="158" y="580"/>
                    </a:lnTo>
                    <a:lnTo>
                      <a:pt x="211" y="546"/>
                    </a:lnTo>
                    <a:lnTo>
                      <a:pt x="310" y="478"/>
                    </a:lnTo>
                    <a:lnTo>
                      <a:pt x="351" y="417"/>
                    </a:lnTo>
                    <a:lnTo>
                      <a:pt x="351" y="350"/>
                    </a:lnTo>
                    <a:lnTo>
                      <a:pt x="298" y="248"/>
                    </a:lnTo>
                    <a:lnTo>
                      <a:pt x="211" y="158"/>
                    </a:lnTo>
                    <a:lnTo>
                      <a:pt x="158" y="113"/>
                    </a:lnTo>
                    <a:lnTo>
                      <a:pt x="82" y="95"/>
                    </a:lnTo>
                    <a:lnTo>
                      <a:pt x="0" y="7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4224" y="2310"/>
                <a:ext cx="100" cy="253"/>
              </a:xfrm>
              <a:custGeom>
                <a:avLst/>
                <a:gdLst>
                  <a:gd name="T0" fmla="*/ 2 w 300"/>
                  <a:gd name="T1" fmla="*/ 0 h 757"/>
                  <a:gd name="T2" fmla="*/ 3 w 300"/>
                  <a:gd name="T3" fmla="*/ 0 h 757"/>
                  <a:gd name="T4" fmla="*/ 4 w 300"/>
                  <a:gd name="T5" fmla="*/ 0 h 757"/>
                  <a:gd name="T6" fmla="*/ 4 w 300"/>
                  <a:gd name="T7" fmla="*/ 1 h 757"/>
                  <a:gd name="T8" fmla="*/ 3 w 300"/>
                  <a:gd name="T9" fmla="*/ 1 h 757"/>
                  <a:gd name="T10" fmla="*/ 3 w 300"/>
                  <a:gd name="T11" fmla="*/ 2 h 757"/>
                  <a:gd name="T12" fmla="*/ 2 w 300"/>
                  <a:gd name="T13" fmla="*/ 3 h 757"/>
                  <a:gd name="T14" fmla="*/ 1 w 300"/>
                  <a:gd name="T15" fmla="*/ 4 h 757"/>
                  <a:gd name="T16" fmla="*/ 1 w 300"/>
                  <a:gd name="T17" fmla="*/ 5 h 757"/>
                  <a:gd name="T18" fmla="*/ 1 w 300"/>
                  <a:gd name="T19" fmla="*/ 5 h 757"/>
                  <a:gd name="T20" fmla="*/ 1 w 300"/>
                  <a:gd name="T21" fmla="*/ 6 h 757"/>
                  <a:gd name="T22" fmla="*/ 2 w 300"/>
                  <a:gd name="T23" fmla="*/ 6 h 757"/>
                  <a:gd name="T24" fmla="*/ 3 w 300"/>
                  <a:gd name="T25" fmla="*/ 6 h 757"/>
                  <a:gd name="T26" fmla="*/ 3 w 300"/>
                  <a:gd name="T27" fmla="*/ 7 h 757"/>
                  <a:gd name="T28" fmla="*/ 3 w 300"/>
                  <a:gd name="T29" fmla="*/ 7 h 757"/>
                  <a:gd name="T30" fmla="*/ 3 w 300"/>
                  <a:gd name="T31" fmla="*/ 8 h 757"/>
                  <a:gd name="T32" fmla="*/ 3 w 300"/>
                  <a:gd name="T33" fmla="*/ 8 h 757"/>
                  <a:gd name="T34" fmla="*/ 2 w 300"/>
                  <a:gd name="T35" fmla="*/ 9 h 757"/>
                  <a:gd name="T36" fmla="*/ 2 w 300"/>
                  <a:gd name="T37" fmla="*/ 9 h 757"/>
                  <a:gd name="T38" fmla="*/ 2 w 300"/>
                  <a:gd name="T39" fmla="*/ 9 h 757"/>
                  <a:gd name="T40" fmla="*/ 2 w 300"/>
                  <a:gd name="T41" fmla="*/ 8 h 757"/>
                  <a:gd name="T42" fmla="*/ 3 w 300"/>
                  <a:gd name="T43" fmla="*/ 7 h 757"/>
                  <a:gd name="T44" fmla="*/ 2 w 300"/>
                  <a:gd name="T45" fmla="*/ 7 h 757"/>
                  <a:gd name="T46" fmla="*/ 1 w 300"/>
                  <a:gd name="T47" fmla="*/ 6 h 757"/>
                  <a:gd name="T48" fmla="*/ 0 w 300"/>
                  <a:gd name="T49" fmla="*/ 6 h 757"/>
                  <a:gd name="T50" fmla="*/ 0 w 300"/>
                  <a:gd name="T51" fmla="*/ 5 h 757"/>
                  <a:gd name="T52" fmla="*/ 0 w 300"/>
                  <a:gd name="T53" fmla="*/ 3 h 757"/>
                  <a:gd name="T54" fmla="*/ 1 w 300"/>
                  <a:gd name="T55" fmla="*/ 2 h 757"/>
                  <a:gd name="T56" fmla="*/ 2 w 300"/>
                  <a:gd name="T57" fmla="*/ 1 h 757"/>
                  <a:gd name="T58" fmla="*/ 2 w 300"/>
                  <a:gd name="T59" fmla="*/ 0 h 7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00"/>
                  <a:gd name="T91" fmla="*/ 0 h 757"/>
                  <a:gd name="T92" fmla="*/ 300 w 300"/>
                  <a:gd name="T93" fmla="*/ 757 h 7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00" h="757">
                    <a:moveTo>
                      <a:pt x="188" y="34"/>
                    </a:moveTo>
                    <a:lnTo>
                      <a:pt x="247" y="0"/>
                    </a:lnTo>
                    <a:lnTo>
                      <a:pt x="300" y="5"/>
                    </a:lnTo>
                    <a:lnTo>
                      <a:pt x="294" y="68"/>
                    </a:lnTo>
                    <a:lnTo>
                      <a:pt x="259" y="102"/>
                    </a:lnTo>
                    <a:lnTo>
                      <a:pt x="206" y="130"/>
                    </a:lnTo>
                    <a:lnTo>
                      <a:pt x="141" y="203"/>
                    </a:lnTo>
                    <a:lnTo>
                      <a:pt x="70" y="305"/>
                    </a:lnTo>
                    <a:lnTo>
                      <a:pt x="53" y="390"/>
                    </a:lnTo>
                    <a:lnTo>
                      <a:pt x="65" y="440"/>
                    </a:lnTo>
                    <a:lnTo>
                      <a:pt x="82" y="469"/>
                    </a:lnTo>
                    <a:lnTo>
                      <a:pt x="159" y="502"/>
                    </a:lnTo>
                    <a:lnTo>
                      <a:pt x="229" y="525"/>
                    </a:lnTo>
                    <a:lnTo>
                      <a:pt x="259" y="554"/>
                    </a:lnTo>
                    <a:lnTo>
                      <a:pt x="264" y="576"/>
                    </a:lnTo>
                    <a:lnTo>
                      <a:pt x="223" y="621"/>
                    </a:lnTo>
                    <a:lnTo>
                      <a:pt x="206" y="677"/>
                    </a:lnTo>
                    <a:lnTo>
                      <a:pt x="188" y="757"/>
                    </a:lnTo>
                    <a:lnTo>
                      <a:pt x="152" y="745"/>
                    </a:lnTo>
                    <a:lnTo>
                      <a:pt x="152" y="689"/>
                    </a:lnTo>
                    <a:lnTo>
                      <a:pt x="171" y="604"/>
                    </a:lnTo>
                    <a:lnTo>
                      <a:pt x="206" y="570"/>
                    </a:lnTo>
                    <a:lnTo>
                      <a:pt x="141" y="537"/>
                    </a:lnTo>
                    <a:lnTo>
                      <a:pt x="65" y="502"/>
                    </a:lnTo>
                    <a:lnTo>
                      <a:pt x="0" y="452"/>
                    </a:lnTo>
                    <a:lnTo>
                      <a:pt x="0" y="390"/>
                    </a:lnTo>
                    <a:lnTo>
                      <a:pt x="17" y="282"/>
                    </a:lnTo>
                    <a:lnTo>
                      <a:pt x="70" y="180"/>
                    </a:lnTo>
                    <a:lnTo>
                      <a:pt x="135" y="95"/>
                    </a:lnTo>
                    <a:lnTo>
                      <a:pt x="188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4358" y="2532"/>
                <a:ext cx="118" cy="301"/>
              </a:xfrm>
              <a:custGeom>
                <a:avLst/>
                <a:gdLst>
                  <a:gd name="T0" fmla="*/ 0 w 354"/>
                  <a:gd name="T1" fmla="*/ 0 h 903"/>
                  <a:gd name="T2" fmla="*/ 1 w 354"/>
                  <a:gd name="T3" fmla="*/ 0 h 903"/>
                  <a:gd name="T4" fmla="*/ 2 w 354"/>
                  <a:gd name="T5" fmla="*/ 1 h 903"/>
                  <a:gd name="T6" fmla="*/ 2 w 354"/>
                  <a:gd name="T7" fmla="*/ 3 h 903"/>
                  <a:gd name="T8" fmla="*/ 2 w 354"/>
                  <a:gd name="T9" fmla="*/ 6 h 903"/>
                  <a:gd name="T10" fmla="*/ 1 w 354"/>
                  <a:gd name="T11" fmla="*/ 9 h 903"/>
                  <a:gd name="T12" fmla="*/ 1 w 354"/>
                  <a:gd name="T13" fmla="*/ 10 h 903"/>
                  <a:gd name="T14" fmla="*/ 2 w 354"/>
                  <a:gd name="T15" fmla="*/ 10 h 903"/>
                  <a:gd name="T16" fmla="*/ 2 w 354"/>
                  <a:gd name="T17" fmla="*/ 9 h 903"/>
                  <a:gd name="T18" fmla="*/ 4 w 354"/>
                  <a:gd name="T19" fmla="*/ 9 h 903"/>
                  <a:gd name="T20" fmla="*/ 4 w 354"/>
                  <a:gd name="T21" fmla="*/ 9 h 903"/>
                  <a:gd name="T22" fmla="*/ 4 w 354"/>
                  <a:gd name="T23" fmla="*/ 9 h 903"/>
                  <a:gd name="T24" fmla="*/ 4 w 354"/>
                  <a:gd name="T25" fmla="*/ 9 h 903"/>
                  <a:gd name="T26" fmla="*/ 3 w 354"/>
                  <a:gd name="T27" fmla="*/ 10 h 903"/>
                  <a:gd name="T28" fmla="*/ 2 w 354"/>
                  <a:gd name="T29" fmla="*/ 11 h 903"/>
                  <a:gd name="T30" fmla="*/ 1 w 354"/>
                  <a:gd name="T31" fmla="*/ 11 h 903"/>
                  <a:gd name="T32" fmla="*/ 0 w 354"/>
                  <a:gd name="T33" fmla="*/ 11 h 903"/>
                  <a:gd name="T34" fmla="*/ 0 w 354"/>
                  <a:gd name="T35" fmla="*/ 10 h 903"/>
                  <a:gd name="T36" fmla="*/ 1 w 354"/>
                  <a:gd name="T37" fmla="*/ 9 h 903"/>
                  <a:gd name="T38" fmla="*/ 1 w 354"/>
                  <a:gd name="T39" fmla="*/ 8 h 903"/>
                  <a:gd name="T40" fmla="*/ 1 w 354"/>
                  <a:gd name="T41" fmla="*/ 5 h 903"/>
                  <a:gd name="T42" fmla="*/ 1 w 354"/>
                  <a:gd name="T43" fmla="*/ 3 h 903"/>
                  <a:gd name="T44" fmla="*/ 1 w 354"/>
                  <a:gd name="T45" fmla="*/ 1 h 903"/>
                  <a:gd name="T46" fmla="*/ 0 w 354"/>
                  <a:gd name="T47" fmla="*/ 1 h 903"/>
                  <a:gd name="T48" fmla="*/ 0 w 354"/>
                  <a:gd name="T49" fmla="*/ 0 h 9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4"/>
                  <a:gd name="T76" fmla="*/ 0 h 903"/>
                  <a:gd name="T77" fmla="*/ 354 w 354"/>
                  <a:gd name="T78" fmla="*/ 903 h 9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4" h="903">
                    <a:moveTo>
                      <a:pt x="24" y="0"/>
                    </a:moveTo>
                    <a:lnTo>
                      <a:pt x="106" y="33"/>
                    </a:lnTo>
                    <a:lnTo>
                      <a:pt x="147" y="118"/>
                    </a:lnTo>
                    <a:lnTo>
                      <a:pt x="159" y="269"/>
                    </a:lnTo>
                    <a:lnTo>
                      <a:pt x="147" y="521"/>
                    </a:lnTo>
                    <a:lnTo>
                      <a:pt x="113" y="717"/>
                    </a:lnTo>
                    <a:lnTo>
                      <a:pt x="94" y="802"/>
                    </a:lnTo>
                    <a:lnTo>
                      <a:pt x="130" y="819"/>
                    </a:lnTo>
                    <a:lnTo>
                      <a:pt x="200" y="752"/>
                    </a:lnTo>
                    <a:lnTo>
                      <a:pt x="284" y="701"/>
                    </a:lnTo>
                    <a:lnTo>
                      <a:pt x="306" y="707"/>
                    </a:lnTo>
                    <a:lnTo>
                      <a:pt x="354" y="740"/>
                    </a:lnTo>
                    <a:lnTo>
                      <a:pt x="354" y="757"/>
                    </a:lnTo>
                    <a:lnTo>
                      <a:pt x="253" y="802"/>
                    </a:lnTo>
                    <a:lnTo>
                      <a:pt x="147" y="858"/>
                    </a:lnTo>
                    <a:lnTo>
                      <a:pt x="60" y="903"/>
                    </a:lnTo>
                    <a:lnTo>
                      <a:pt x="17" y="892"/>
                    </a:lnTo>
                    <a:lnTo>
                      <a:pt x="17" y="840"/>
                    </a:lnTo>
                    <a:lnTo>
                      <a:pt x="53" y="767"/>
                    </a:lnTo>
                    <a:lnTo>
                      <a:pt x="77" y="616"/>
                    </a:lnTo>
                    <a:lnTo>
                      <a:pt x="94" y="438"/>
                    </a:lnTo>
                    <a:lnTo>
                      <a:pt x="106" y="236"/>
                    </a:lnTo>
                    <a:lnTo>
                      <a:pt x="60" y="113"/>
                    </a:lnTo>
                    <a:lnTo>
                      <a:pt x="0" y="63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4274" y="2502"/>
                <a:ext cx="91" cy="330"/>
              </a:xfrm>
              <a:custGeom>
                <a:avLst/>
                <a:gdLst>
                  <a:gd name="T0" fmla="*/ 1 w 272"/>
                  <a:gd name="T1" fmla="*/ 2 h 990"/>
                  <a:gd name="T2" fmla="*/ 2 w 272"/>
                  <a:gd name="T3" fmla="*/ 1 h 990"/>
                  <a:gd name="T4" fmla="*/ 3 w 272"/>
                  <a:gd name="T5" fmla="*/ 0 h 990"/>
                  <a:gd name="T6" fmla="*/ 3 w 272"/>
                  <a:gd name="T7" fmla="*/ 0 h 990"/>
                  <a:gd name="T8" fmla="*/ 3 w 272"/>
                  <a:gd name="T9" fmla="*/ 1 h 990"/>
                  <a:gd name="T10" fmla="*/ 2 w 272"/>
                  <a:gd name="T11" fmla="*/ 2 h 990"/>
                  <a:gd name="T12" fmla="*/ 2 w 272"/>
                  <a:gd name="T13" fmla="*/ 4 h 990"/>
                  <a:gd name="T14" fmla="*/ 1 w 272"/>
                  <a:gd name="T15" fmla="*/ 6 h 990"/>
                  <a:gd name="T16" fmla="*/ 1 w 272"/>
                  <a:gd name="T17" fmla="*/ 9 h 990"/>
                  <a:gd name="T18" fmla="*/ 1 w 272"/>
                  <a:gd name="T19" fmla="*/ 11 h 990"/>
                  <a:gd name="T20" fmla="*/ 1 w 272"/>
                  <a:gd name="T21" fmla="*/ 11 h 990"/>
                  <a:gd name="T22" fmla="*/ 2 w 272"/>
                  <a:gd name="T23" fmla="*/ 10 h 990"/>
                  <a:gd name="T24" fmla="*/ 2 w 272"/>
                  <a:gd name="T25" fmla="*/ 9 h 990"/>
                  <a:gd name="T26" fmla="*/ 2 w 272"/>
                  <a:gd name="T27" fmla="*/ 9 h 990"/>
                  <a:gd name="T28" fmla="*/ 3 w 272"/>
                  <a:gd name="T29" fmla="*/ 9 h 990"/>
                  <a:gd name="T30" fmla="*/ 2 w 272"/>
                  <a:gd name="T31" fmla="*/ 10 h 990"/>
                  <a:gd name="T32" fmla="*/ 2 w 272"/>
                  <a:gd name="T33" fmla="*/ 11 h 990"/>
                  <a:gd name="T34" fmla="*/ 1 w 272"/>
                  <a:gd name="T35" fmla="*/ 12 h 990"/>
                  <a:gd name="T36" fmla="*/ 0 w 272"/>
                  <a:gd name="T37" fmla="*/ 12 h 990"/>
                  <a:gd name="T38" fmla="*/ 0 w 272"/>
                  <a:gd name="T39" fmla="*/ 12 h 990"/>
                  <a:gd name="T40" fmla="*/ 0 w 272"/>
                  <a:gd name="T41" fmla="*/ 11 h 990"/>
                  <a:gd name="T42" fmla="*/ 0 w 272"/>
                  <a:gd name="T43" fmla="*/ 8 h 990"/>
                  <a:gd name="T44" fmla="*/ 0 w 272"/>
                  <a:gd name="T45" fmla="*/ 6 h 990"/>
                  <a:gd name="T46" fmla="*/ 1 w 272"/>
                  <a:gd name="T47" fmla="*/ 4 h 990"/>
                  <a:gd name="T48" fmla="*/ 1 w 272"/>
                  <a:gd name="T49" fmla="*/ 2 h 9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2"/>
                  <a:gd name="T76" fmla="*/ 0 h 990"/>
                  <a:gd name="T77" fmla="*/ 272 w 272"/>
                  <a:gd name="T78" fmla="*/ 990 h 9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2" h="990">
                    <a:moveTo>
                      <a:pt x="109" y="196"/>
                    </a:moveTo>
                    <a:lnTo>
                      <a:pt x="182" y="45"/>
                    </a:lnTo>
                    <a:lnTo>
                      <a:pt x="248" y="0"/>
                    </a:lnTo>
                    <a:lnTo>
                      <a:pt x="272" y="28"/>
                    </a:lnTo>
                    <a:lnTo>
                      <a:pt x="253" y="78"/>
                    </a:lnTo>
                    <a:lnTo>
                      <a:pt x="182" y="201"/>
                    </a:lnTo>
                    <a:lnTo>
                      <a:pt x="127" y="330"/>
                    </a:lnTo>
                    <a:lnTo>
                      <a:pt x="90" y="514"/>
                    </a:lnTo>
                    <a:lnTo>
                      <a:pt x="66" y="721"/>
                    </a:lnTo>
                    <a:lnTo>
                      <a:pt x="66" y="900"/>
                    </a:lnTo>
                    <a:lnTo>
                      <a:pt x="85" y="884"/>
                    </a:lnTo>
                    <a:lnTo>
                      <a:pt x="127" y="816"/>
                    </a:lnTo>
                    <a:lnTo>
                      <a:pt x="145" y="715"/>
                    </a:lnTo>
                    <a:lnTo>
                      <a:pt x="182" y="715"/>
                    </a:lnTo>
                    <a:lnTo>
                      <a:pt x="230" y="738"/>
                    </a:lnTo>
                    <a:lnTo>
                      <a:pt x="199" y="821"/>
                    </a:lnTo>
                    <a:lnTo>
                      <a:pt x="127" y="906"/>
                    </a:lnTo>
                    <a:lnTo>
                      <a:pt x="55" y="990"/>
                    </a:lnTo>
                    <a:lnTo>
                      <a:pt x="19" y="990"/>
                    </a:lnTo>
                    <a:lnTo>
                      <a:pt x="0" y="957"/>
                    </a:lnTo>
                    <a:lnTo>
                      <a:pt x="0" y="884"/>
                    </a:lnTo>
                    <a:lnTo>
                      <a:pt x="12" y="670"/>
                    </a:lnTo>
                    <a:lnTo>
                      <a:pt x="31" y="453"/>
                    </a:lnTo>
                    <a:lnTo>
                      <a:pt x="55" y="297"/>
                    </a:lnTo>
                    <a:lnTo>
                      <a:pt x="109" y="19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 flipH="1">
              <a:off x="693721" y="1571612"/>
              <a:ext cx="949325" cy="819150"/>
              <a:chOff x="4443" y="1968"/>
              <a:chExt cx="497" cy="469"/>
            </a:xfrm>
          </p:grpSpPr>
          <p:sp>
            <p:nvSpPr>
              <p:cNvPr id="3097" name="Oval 16"/>
              <p:cNvSpPr>
                <a:spLocks noChangeArrowheads="1"/>
              </p:cNvSpPr>
              <p:nvPr/>
            </p:nvSpPr>
            <p:spPr bwMode="auto">
              <a:xfrm>
                <a:off x="4443" y="1968"/>
                <a:ext cx="497" cy="4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98" name="Oval 17"/>
              <p:cNvSpPr>
                <a:spLocks noChangeArrowheads="1"/>
              </p:cNvSpPr>
              <p:nvPr/>
            </p:nvSpPr>
            <p:spPr bwMode="auto">
              <a:xfrm>
                <a:off x="4463" y="1994"/>
                <a:ext cx="443" cy="42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99" name="Freeform 18"/>
              <p:cNvSpPr>
                <a:spLocks/>
              </p:cNvSpPr>
              <p:nvPr/>
            </p:nvSpPr>
            <p:spPr bwMode="auto">
              <a:xfrm>
                <a:off x="4581" y="2037"/>
                <a:ext cx="119" cy="203"/>
              </a:xfrm>
              <a:custGeom>
                <a:avLst/>
                <a:gdLst>
                  <a:gd name="T0" fmla="*/ 0 w 357"/>
                  <a:gd name="T1" fmla="*/ 0 h 609"/>
                  <a:gd name="T2" fmla="*/ 0 w 357"/>
                  <a:gd name="T3" fmla="*/ 0 h 609"/>
                  <a:gd name="T4" fmla="*/ 0 w 357"/>
                  <a:gd name="T5" fmla="*/ 0 h 609"/>
                  <a:gd name="T6" fmla="*/ 0 w 357"/>
                  <a:gd name="T7" fmla="*/ 0 h 609"/>
                  <a:gd name="T8" fmla="*/ 0 w 357"/>
                  <a:gd name="T9" fmla="*/ 0 h 609"/>
                  <a:gd name="T10" fmla="*/ 0 w 357"/>
                  <a:gd name="T11" fmla="*/ 0 h 609"/>
                  <a:gd name="T12" fmla="*/ 0 w 357"/>
                  <a:gd name="T13" fmla="*/ 0 h 609"/>
                  <a:gd name="T14" fmla="*/ 0 w 357"/>
                  <a:gd name="T15" fmla="*/ 0 h 6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7"/>
                  <a:gd name="T25" fmla="*/ 0 h 609"/>
                  <a:gd name="T26" fmla="*/ 357 w 357"/>
                  <a:gd name="T27" fmla="*/ 609 h 6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7" h="609">
                    <a:moveTo>
                      <a:pt x="357" y="535"/>
                    </a:moveTo>
                    <a:lnTo>
                      <a:pt x="135" y="201"/>
                    </a:lnTo>
                    <a:lnTo>
                      <a:pt x="236" y="153"/>
                    </a:lnTo>
                    <a:lnTo>
                      <a:pt x="0" y="0"/>
                    </a:lnTo>
                    <a:lnTo>
                      <a:pt x="7" y="281"/>
                    </a:lnTo>
                    <a:lnTo>
                      <a:pt x="78" y="180"/>
                    </a:lnTo>
                    <a:lnTo>
                      <a:pt x="314" y="609"/>
                    </a:lnTo>
                    <a:lnTo>
                      <a:pt x="357" y="5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00" name="Freeform 19"/>
              <p:cNvSpPr>
                <a:spLocks/>
              </p:cNvSpPr>
              <p:nvPr/>
            </p:nvSpPr>
            <p:spPr bwMode="auto">
              <a:xfrm>
                <a:off x="4671" y="2209"/>
                <a:ext cx="117" cy="118"/>
              </a:xfrm>
              <a:custGeom>
                <a:avLst/>
                <a:gdLst>
                  <a:gd name="T0" fmla="*/ 0 w 351"/>
                  <a:gd name="T1" fmla="*/ 0 h 355"/>
                  <a:gd name="T2" fmla="*/ 0 w 351"/>
                  <a:gd name="T3" fmla="*/ 0 h 355"/>
                  <a:gd name="T4" fmla="*/ 0 w 351"/>
                  <a:gd name="T5" fmla="*/ 0 h 355"/>
                  <a:gd name="T6" fmla="*/ 0 w 351"/>
                  <a:gd name="T7" fmla="*/ 0 h 355"/>
                  <a:gd name="T8" fmla="*/ 0 w 351"/>
                  <a:gd name="T9" fmla="*/ 0 h 355"/>
                  <a:gd name="T10" fmla="*/ 0 w 351"/>
                  <a:gd name="T11" fmla="*/ 0 h 355"/>
                  <a:gd name="T12" fmla="*/ 0 w 351"/>
                  <a:gd name="T13" fmla="*/ 0 h 355"/>
                  <a:gd name="T14" fmla="*/ 0 w 351"/>
                  <a:gd name="T15" fmla="*/ 0 h 3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1"/>
                  <a:gd name="T25" fmla="*/ 0 h 355"/>
                  <a:gd name="T26" fmla="*/ 351 w 351"/>
                  <a:gd name="T27" fmla="*/ 355 h 3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1" h="355">
                    <a:moveTo>
                      <a:pt x="0" y="45"/>
                    </a:moveTo>
                    <a:lnTo>
                      <a:pt x="271" y="288"/>
                    </a:lnTo>
                    <a:lnTo>
                      <a:pt x="159" y="317"/>
                    </a:lnTo>
                    <a:lnTo>
                      <a:pt x="351" y="355"/>
                    </a:lnTo>
                    <a:lnTo>
                      <a:pt x="319" y="137"/>
                    </a:lnTo>
                    <a:lnTo>
                      <a:pt x="287" y="257"/>
                    </a:lnTo>
                    <a:lnTo>
                      <a:pt x="55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96" name="Text Box 20"/>
            <p:cNvSpPr txBox="1">
              <a:spLocks noChangeArrowheads="1"/>
            </p:cNvSpPr>
            <p:nvPr/>
          </p:nvSpPr>
          <p:spPr bwMode="auto">
            <a:xfrm>
              <a:off x="595296" y="3155937"/>
              <a:ext cx="1547812" cy="396875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000" b="1" dirty="0">
                  <a:solidFill>
                    <a:prstClr val="white"/>
                  </a:solidFill>
                  <a:latin typeface="Arial Narrow" pitchFamily="34" charset="0"/>
                </a:rPr>
                <a:t>Puntualidad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449065" y="2754795"/>
            <a:ext cx="2398183" cy="1792287"/>
            <a:chOff x="2562" y="1281"/>
            <a:chExt cx="1133" cy="1129"/>
          </a:xfrm>
        </p:grpSpPr>
        <p:graphicFrame>
          <p:nvGraphicFramePr>
            <p:cNvPr id="3078" name="Object 22"/>
            <p:cNvGraphicFramePr>
              <a:graphicFrameLocks noChangeAspect="1"/>
            </p:cNvGraphicFramePr>
            <p:nvPr/>
          </p:nvGraphicFramePr>
          <p:xfrm>
            <a:off x="2562" y="1281"/>
            <a:ext cx="958" cy="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5" name="Clip" r:id="rId5" imgW="5184360" imgH="3862080" progId="">
                    <p:embed/>
                  </p:oleObj>
                </mc:Choice>
                <mc:Fallback>
                  <p:oleObj name="Clip" r:id="rId5" imgW="5184360" imgH="3862080" progId="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1281"/>
                          <a:ext cx="958" cy="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3" name="Text Box 23"/>
            <p:cNvSpPr txBox="1">
              <a:spLocks noChangeArrowheads="1"/>
            </p:cNvSpPr>
            <p:nvPr/>
          </p:nvSpPr>
          <p:spPr bwMode="auto">
            <a:xfrm>
              <a:off x="2659" y="2160"/>
              <a:ext cx="1036" cy="250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 dirty="0">
                  <a:solidFill>
                    <a:prstClr val="white"/>
                  </a:solidFill>
                  <a:latin typeface="Arial Narrow" pitchFamily="34" charset="0"/>
                </a:rPr>
                <a:t>  Participación</a:t>
              </a: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389803" y="2650873"/>
            <a:ext cx="2341033" cy="1943100"/>
            <a:chOff x="4541" y="2597"/>
            <a:chExt cx="1106" cy="1224"/>
          </a:xfrm>
        </p:grpSpPr>
        <p:graphicFrame>
          <p:nvGraphicFramePr>
            <p:cNvPr id="3075" name="Object 3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541" y="2605"/>
            <a:ext cx="1010" cy="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6" name="Clip" r:id="rId7" imgW="2863800" imgH="3274920" progId="">
                    <p:embed/>
                  </p:oleObj>
                </mc:Choice>
                <mc:Fallback>
                  <p:oleObj name="Clip" r:id="rId7" imgW="2863800" imgH="327492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1" y="2605"/>
                          <a:ext cx="1010" cy="8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9" name="Text Box 32"/>
            <p:cNvSpPr txBox="1">
              <a:spLocks noChangeArrowheads="1"/>
            </p:cNvSpPr>
            <p:nvPr/>
          </p:nvSpPr>
          <p:spPr bwMode="auto">
            <a:xfrm>
              <a:off x="4632" y="3571"/>
              <a:ext cx="853" cy="250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tabLst>
                  <a:tab pos="625475" algn="l"/>
                </a:tabLst>
              </a:pPr>
              <a:r>
                <a:rPr lang="es-ES" sz="2000" b="1" dirty="0">
                  <a:solidFill>
                    <a:prstClr val="white"/>
                  </a:solidFill>
                  <a:latin typeface="Arial Narrow" pitchFamily="34" charset="0"/>
                </a:rPr>
                <a:t>Teléfonos</a:t>
              </a:r>
            </a:p>
          </p:txBody>
        </p:sp>
        <p:sp>
          <p:nvSpPr>
            <p:cNvPr id="3090" name="Line 33"/>
            <p:cNvSpPr>
              <a:spLocks noChangeShapeType="1"/>
            </p:cNvSpPr>
            <p:nvPr/>
          </p:nvSpPr>
          <p:spPr bwMode="auto">
            <a:xfrm rot="1437409">
              <a:off x="5085" y="2597"/>
              <a:ext cx="562" cy="4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dirty="0">
                <a:solidFill>
                  <a:prstClr val="black"/>
                </a:solidFill>
              </a:endParaRPr>
            </a:p>
          </p:txBody>
        </p:sp>
      </p:grpSp>
      <p:sp>
        <p:nvSpPr>
          <p:cNvPr id="39" name="38 Rectángulo"/>
          <p:cNvSpPr/>
          <p:nvPr/>
        </p:nvSpPr>
        <p:spPr>
          <a:xfrm>
            <a:off x="2912676" y="142852"/>
            <a:ext cx="6211531" cy="52322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s-ES" sz="2800" b="1" dirty="0" smtClean="0">
                <a:solidFill>
                  <a:prstClr val="white"/>
                </a:solidFill>
              </a:rPr>
              <a:t>Funcionamiento del curso</a:t>
            </a:r>
          </a:p>
        </p:txBody>
      </p:sp>
      <p:sp>
        <p:nvSpPr>
          <p:cNvPr id="36" name="3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53815-E92B-43AD-8412-138F5D30411C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s-ES" dirty="0">
              <a:solidFill>
                <a:prstClr val="black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20733079"/>
      </p:ext>
    </p:extLst>
  </p:cSld>
  <p:clrMapOvr>
    <a:masterClrMapping/>
  </p:clrMapOvr>
  <p:transition advTm="2588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REVALIDACIÓN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896121" y="3464672"/>
            <a:ext cx="6594736" cy="1580102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500" b="1" dirty="0" smtClean="0">
                <a:solidFill>
                  <a:schemeClr val="tx2">
                    <a:lumMod val="50000"/>
                  </a:schemeClr>
                </a:solidFill>
              </a:rPr>
              <a:t>TTP/ETRV/L</a:t>
            </a:r>
            <a:r>
              <a:rPr lang="es-ES" sz="4500" b="1" dirty="0" smtClean="0">
                <a:solidFill>
                  <a:schemeClr val="accent1"/>
                </a:solidFill>
              </a:rPr>
              <a:t>#</a:t>
            </a:r>
            <a:r>
              <a:rPr lang="es-ES" sz="4500" b="1" dirty="0" smtClean="0">
                <a:solidFill>
                  <a:schemeClr val="tx2">
                    <a:lumMod val="50000"/>
                  </a:schemeClr>
                </a:solidFill>
              </a:rPr>
              <a:t>/S</a:t>
            </a:r>
            <a:r>
              <a:rPr lang="es-ES" sz="4500" b="1" dirty="0" smtClean="0">
                <a:solidFill>
                  <a:schemeClr val="accent1"/>
                </a:solidFill>
              </a:rPr>
              <a:t>#</a:t>
            </a:r>
            <a:r>
              <a:rPr lang="es-ES" sz="4500" b="1" dirty="0" smtClean="0">
                <a:solidFill>
                  <a:schemeClr val="tx2">
                    <a:lumMod val="50000"/>
                  </a:schemeClr>
                </a:solidFill>
              </a:rPr>
              <a:t>/E</a:t>
            </a:r>
            <a:r>
              <a:rPr lang="es-ES" sz="4500" b="1" dirty="0" smtClean="0">
                <a:solidFill>
                  <a:schemeClr val="accent1"/>
                </a:solidFill>
              </a:rPr>
              <a:t>#</a:t>
            </a:r>
            <a:endParaRPr lang="es-ES" sz="4500" b="1" dirty="0">
              <a:solidFill>
                <a:schemeClr val="accent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83694" y="1701041"/>
            <a:ext cx="4958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Recuperar Reserva</a:t>
            </a:r>
          </a:p>
          <a:p>
            <a:pPr marL="514350" indent="-514350">
              <a:buAutoNum type="arabicPeriod"/>
            </a:pP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Verificar boleto</a:t>
            </a:r>
          </a:p>
          <a:p>
            <a:pPr marL="514350" indent="-514350">
              <a:buAutoNum type="arabicPeriod"/>
            </a:pP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Modificar itinerario</a:t>
            </a:r>
          </a:p>
          <a:p>
            <a:pPr marL="514350" indent="-514350">
              <a:buAutoNum type="arabicPeriod"/>
            </a:pP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65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 EMISIÓN - ATC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78709" y="1397726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FXF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45302" y="1489167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Recotización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del Itinerario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74353" y="2360032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FXQ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40946" y="2451473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Recotización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del Itinerario - 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Confirmado</a:t>
            </a:r>
            <a:endParaRPr lang="es-E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69997" y="3727291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FXE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36590" y="3818732"/>
            <a:ext cx="464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Recotización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del Itinerario – Tarifa más Baja Disponible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78708" y="4834535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FXO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387168" y="2376961"/>
            <a:ext cx="1519414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TST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7837030" y="1340144"/>
            <a:ext cx="2619691" cy="549133"/>
          </a:xfrm>
          <a:prstGeom prst="round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92D050"/>
                </a:solidFill>
              </a:rPr>
              <a:t>INFORMATIVO</a:t>
            </a:r>
            <a:endParaRPr lang="es-ES" sz="2500" b="1" dirty="0">
              <a:solidFill>
                <a:srgbClr val="92D050"/>
              </a:solidFill>
            </a:endParaRPr>
          </a:p>
        </p:txBody>
      </p:sp>
      <p:cxnSp>
        <p:nvCxnSpPr>
          <p:cNvPr id="3" name="2 Conector recto de flecha"/>
          <p:cNvCxnSpPr>
            <a:stCxn id="5" idx="2"/>
            <a:endCxn id="7" idx="0"/>
          </p:cNvCxnSpPr>
          <p:nvPr/>
        </p:nvCxnSpPr>
        <p:spPr>
          <a:xfrm flipH="1">
            <a:off x="1569216" y="1946366"/>
            <a:ext cx="4356" cy="41366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4939435" y="1889277"/>
            <a:ext cx="0" cy="56219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9146875" y="1889277"/>
            <a:ext cx="4356" cy="41366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8387168" y="4834535"/>
            <a:ext cx="1519414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TST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7845740" y="3604413"/>
            <a:ext cx="2619691" cy="549133"/>
          </a:xfrm>
          <a:prstGeom prst="round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92D050"/>
                </a:solidFill>
              </a:rPr>
              <a:t>INFORMATIVO</a:t>
            </a:r>
            <a:endParaRPr lang="es-ES" sz="2500" b="1" dirty="0">
              <a:solidFill>
                <a:srgbClr val="92D050"/>
              </a:solidFill>
            </a:endParaRPr>
          </a:p>
        </p:txBody>
      </p:sp>
      <p:cxnSp>
        <p:nvCxnSpPr>
          <p:cNvPr id="25" name="24 Conector recto de flecha"/>
          <p:cNvCxnSpPr>
            <a:endCxn id="23" idx="0"/>
          </p:cNvCxnSpPr>
          <p:nvPr/>
        </p:nvCxnSpPr>
        <p:spPr>
          <a:xfrm flipH="1">
            <a:off x="9146875" y="4153546"/>
            <a:ext cx="8711" cy="68098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758360" y="4754912"/>
            <a:ext cx="464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Recotización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del Itinerario – Tarifa más Baja Disponible - 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Confirmado</a:t>
            </a:r>
            <a:endParaRPr lang="es-E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 flipH="1">
            <a:off x="1573572" y="4360379"/>
            <a:ext cx="4356" cy="41366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88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EMD - Creación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942878" y="1581346"/>
            <a:ext cx="2352728" cy="549133"/>
          </a:xfrm>
          <a:prstGeom prst="round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FF0000"/>
                </a:solidFill>
              </a:rPr>
              <a:t>AUTOMÁTICO</a:t>
            </a:r>
            <a:endParaRPr lang="es-ES" sz="2500" b="1" dirty="0">
              <a:solidFill>
                <a:srgbClr val="FF0000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704709" y="2038299"/>
            <a:ext cx="2619691" cy="926970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STANDALONE</a:t>
            </a:r>
          </a:p>
          <a:p>
            <a:pPr algn="ctr"/>
            <a:r>
              <a:rPr lang="es-E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(SVC)</a:t>
            </a:r>
            <a:endParaRPr lang="es-ES" sz="2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5171478" y="2840428"/>
            <a:ext cx="1895528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MANUAL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704710" y="4504933"/>
            <a:ext cx="2619691" cy="926970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ASSOCIATED</a:t>
            </a:r>
          </a:p>
          <a:p>
            <a:pPr algn="ctr"/>
            <a:r>
              <a:rPr lang="es-E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(SSR)</a:t>
            </a:r>
            <a:endParaRPr lang="es-ES" sz="2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5171478" y="4504933"/>
            <a:ext cx="1895528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MANUAL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8308741" y="1581345"/>
            <a:ext cx="2352728" cy="549133"/>
          </a:xfrm>
          <a:prstGeom prst="round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FF0000"/>
                </a:solidFill>
              </a:rPr>
              <a:t>ATC</a:t>
            </a:r>
            <a:endParaRPr lang="es-ES" sz="2500" b="1" dirty="0">
              <a:solidFill>
                <a:srgbClr val="FF0000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8537341" y="3763537"/>
            <a:ext cx="1895528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err="1" smtClean="0">
                <a:solidFill>
                  <a:srgbClr val="7030A0"/>
                </a:solidFill>
              </a:rPr>
              <a:t>ARDWeb</a:t>
            </a:r>
            <a:endParaRPr lang="es-ES" sz="2500" b="1" dirty="0">
              <a:solidFill>
                <a:srgbClr val="7030A0"/>
              </a:solidFill>
            </a:endParaRPr>
          </a:p>
        </p:txBody>
      </p:sp>
      <p:cxnSp>
        <p:nvCxnSpPr>
          <p:cNvPr id="4" name="3 Conector recto de flecha"/>
          <p:cNvCxnSpPr>
            <a:stCxn id="17" idx="3"/>
            <a:endCxn id="16" idx="1"/>
          </p:cNvCxnSpPr>
          <p:nvPr/>
        </p:nvCxnSpPr>
        <p:spPr>
          <a:xfrm flipV="1">
            <a:off x="3324400" y="1855913"/>
            <a:ext cx="1618478" cy="64587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17" idx="3"/>
            <a:endCxn id="23" idx="1"/>
          </p:cNvCxnSpPr>
          <p:nvPr/>
        </p:nvCxnSpPr>
        <p:spPr>
          <a:xfrm>
            <a:off x="3324400" y="2501784"/>
            <a:ext cx="1847078" cy="61321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20" idx="3"/>
            <a:endCxn id="29" idx="1"/>
          </p:cNvCxnSpPr>
          <p:nvPr/>
        </p:nvCxnSpPr>
        <p:spPr>
          <a:xfrm flipV="1">
            <a:off x="7067006" y="4038104"/>
            <a:ext cx="1470335" cy="74139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23" idx="3"/>
            <a:endCxn id="29" idx="1"/>
          </p:cNvCxnSpPr>
          <p:nvPr/>
        </p:nvCxnSpPr>
        <p:spPr>
          <a:xfrm>
            <a:off x="7067006" y="3114995"/>
            <a:ext cx="1470335" cy="923109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24" idx="3"/>
          </p:cNvCxnSpPr>
          <p:nvPr/>
        </p:nvCxnSpPr>
        <p:spPr>
          <a:xfrm flipV="1">
            <a:off x="3324401" y="4779500"/>
            <a:ext cx="1923277" cy="18891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stCxn id="16" idx="3"/>
          </p:cNvCxnSpPr>
          <p:nvPr/>
        </p:nvCxnSpPr>
        <p:spPr>
          <a:xfrm>
            <a:off x="7295606" y="1855913"/>
            <a:ext cx="11430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7271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EMD - Emisión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1188720" y="1763484"/>
            <a:ext cx="1473034" cy="745075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TQM</a:t>
            </a:r>
            <a:endParaRPr lang="es-ES" sz="2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8" name="17 Conector recto de flecha"/>
          <p:cNvCxnSpPr>
            <a:stCxn id="17" idx="3"/>
          </p:cNvCxnSpPr>
          <p:nvPr/>
        </p:nvCxnSpPr>
        <p:spPr>
          <a:xfrm>
            <a:off x="2661754" y="2136022"/>
            <a:ext cx="2419697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5171478" y="1861454"/>
            <a:ext cx="1895528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TSM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208443" y="1861454"/>
            <a:ext cx="464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Transitional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Stored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Miscellaneous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Document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1188720" y="3039289"/>
            <a:ext cx="2244240" cy="745075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TMI/FP-CASH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193717" y="4327658"/>
            <a:ext cx="1473034" cy="745075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TTM</a:t>
            </a:r>
            <a:endParaRPr lang="es-ES" sz="2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1188720" y="5472836"/>
            <a:ext cx="1473034" cy="745075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EWD</a:t>
            </a:r>
            <a:endParaRPr lang="es-ES" sz="2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871602" y="5645318"/>
            <a:ext cx="46482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>
                <a:latin typeface="Calibri" pitchFamily="34" charset="0"/>
                <a:cs typeface="Calibri" pitchFamily="34" charset="0"/>
              </a:rPr>
              <a:t>Visualización</a:t>
            </a:r>
            <a:endParaRPr lang="es-ES" sz="23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795104" y="4500140"/>
            <a:ext cx="46482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>
                <a:latin typeface="Calibri" pitchFamily="34" charset="0"/>
                <a:cs typeface="Calibri" pitchFamily="34" charset="0"/>
              </a:rPr>
              <a:t>Emisión</a:t>
            </a:r>
            <a:endParaRPr lang="es-ES" sz="23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284916" y="3211771"/>
            <a:ext cx="36686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>
                <a:latin typeface="Calibri" pitchFamily="34" charset="0"/>
                <a:cs typeface="Calibri" pitchFamily="34" charset="0"/>
              </a:rPr>
              <a:t>Forma de Pago</a:t>
            </a:r>
            <a:endParaRPr lang="es-ES" sz="23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268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QUEUES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78709" y="1149529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QTQ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45302" y="1240970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Total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Queues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, con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PNR’s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activos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974353" y="1981205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QT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740946" y="2072646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Queues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Activos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974353" y="2856426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QS…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740946" y="2947867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Iniciar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queue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específico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969997" y="3740354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QD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736590" y="3831795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Desplegar siguiente PNR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965641" y="4676534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QN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732234" y="4767975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Remover PNR del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queue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978704" y="5577881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QDF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745297" y="5669322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Salir del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Queue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1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REPORTES DE VENTAS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78709" y="1894120"/>
            <a:ext cx="2038816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TJQ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842594" y="1985561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Reporte de Ventas del Agente ( del día)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974353" y="2856426"/>
            <a:ext cx="2038816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TJQ/SOF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838238" y="2947867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Reporte de Ventas de todos los agentes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974353" y="3836151"/>
            <a:ext cx="2038816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TJQ/C-USD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838238" y="3927592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Reporte de Ventas en USD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969997" y="4798457"/>
            <a:ext cx="2038816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TJQ/D-01JU</a:t>
            </a:r>
            <a:r>
              <a:rPr lang="es-ES" sz="2500" b="1" dirty="0" smtClean="0">
                <a:solidFill>
                  <a:schemeClr val="tx1"/>
                </a:solidFill>
              </a:rPr>
              <a:t>L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833882" y="4889898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Reporte de fecha específica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8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6798" y="2970823"/>
            <a:ext cx="3957294" cy="921434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60890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2912676" y="142852"/>
            <a:ext cx="6211531" cy="52322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s-ES" sz="2800" b="1" dirty="0" smtClean="0">
                <a:solidFill>
                  <a:prstClr val="white"/>
                </a:solidFill>
              </a:rPr>
              <a:t>OBJETIVO GENERAL</a:t>
            </a:r>
          </a:p>
        </p:txBody>
      </p:sp>
      <p:sp>
        <p:nvSpPr>
          <p:cNvPr id="36" name="3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53815-E92B-43AD-8412-138F5D30411C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93308" y="1394419"/>
            <a:ext cx="955540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BO" sz="2600" b="1" dirty="0" smtClean="0">
                <a:solidFill>
                  <a:schemeClr val="bg1"/>
                </a:solidFill>
              </a:rPr>
              <a:t>Al finalizar la capacitación el personal de Boliviana de Aviación tendrá el conocimiento necesario para el manejo del Sistema Amadeus - Modo Críptico que servirá de herramienta para atender requerimientos de reservas y venta de boletos a nuestros pasajeros.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613123"/>
      </p:ext>
    </p:extLst>
  </p:cSld>
  <p:clrMapOvr>
    <a:masterClrMapping/>
  </p:clrMapOvr>
  <p:transition advTm="2588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2912676" y="142852"/>
            <a:ext cx="6211531" cy="52322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s-ES" sz="2800" b="1" dirty="0" smtClean="0">
                <a:solidFill>
                  <a:prstClr val="white"/>
                </a:solidFill>
              </a:rPr>
              <a:t>AGENDA</a:t>
            </a:r>
          </a:p>
        </p:txBody>
      </p:sp>
      <p:sp>
        <p:nvSpPr>
          <p:cNvPr id="36" name="3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53815-E92B-43AD-8412-138F5D30411C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ctrTitle"/>
          </p:nvPr>
        </p:nvSpPr>
        <p:spPr>
          <a:xfrm>
            <a:off x="405218" y="835115"/>
            <a:ext cx="11226445" cy="973222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BO" sz="3000" u="sng" smtClean="0">
                <a:latin typeface="Century Gothic" panose="020B0502020202020204" pitchFamily="34" charset="0"/>
              </a:rPr>
              <a:t>DÍA 1</a:t>
            </a:r>
            <a:br>
              <a:rPr lang="es-BO" sz="3000" u="sng" smtClean="0">
                <a:latin typeface="Century Gothic" panose="020B0502020202020204" pitchFamily="34" charset="0"/>
              </a:rPr>
            </a:br>
            <a:r>
              <a:rPr lang="es-BO" sz="3000" b="0" smtClean="0">
                <a:latin typeface="Century Gothic" panose="020B0502020202020204" pitchFamily="34" charset="0"/>
              </a:rPr>
              <a:t>	- </a:t>
            </a:r>
            <a:r>
              <a:rPr lang="es-BO" sz="2800" b="0" smtClean="0">
                <a:latin typeface="Century Gothic" panose="020B0502020202020204" pitchFamily="34" charset="0"/>
              </a:rPr>
              <a:t>Codificacion / Decodificacion</a:t>
            </a:r>
            <a:br>
              <a:rPr lang="es-BO" sz="2800" b="0" smtClean="0">
                <a:latin typeface="Century Gothic" panose="020B0502020202020204" pitchFamily="34" charset="0"/>
              </a:rPr>
            </a:br>
            <a:r>
              <a:rPr lang="es-BO" sz="2800" b="0" smtClean="0">
                <a:latin typeface="Century Gothic" panose="020B0502020202020204" pitchFamily="34" charset="0"/>
              </a:rPr>
              <a:t>	- Date/Time</a:t>
            </a:r>
            <a:br>
              <a:rPr lang="es-BO" sz="2800" b="0" smtClean="0">
                <a:latin typeface="Century Gothic" panose="020B0502020202020204" pitchFamily="34" charset="0"/>
              </a:rPr>
            </a:br>
            <a:r>
              <a:rPr lang="es-BO" sz="2800" b="0" smtClean="0">
                <a:latin typeface="Century Gothic" panose="020B0502020202020204" pitchFamily="34" charset="0"/>
              </a:rPr>
              <a:t>	- Availability / Schedule / Timetible</a:t>
            </a:r>
            <a:br>
              <a:rPr lang="es-BO" sz="2800" b="0" smtClean="0">
                <a:latin typeface="Century Gothic" panose="020B0502020202020204" pitchFamily="34" charset="0"/>
              </a:rPr>
            </a:br>
            <a:r>
              <a:rPr lang="es-BO" sz="2800" b="0" smtClean="0">
                <a:latin typeface="Century Gothic" panose="020B0502020202020204" pitchFamily="34" charset="0"/>
              </a:rPr>
              <a:t>	- PNR y sus elementos</a:t>
            </a:r>
            <a:br>
              <a:rPr lang="es-BO" sz="2800" b="0" smtClean="0">
                <a:latin typeface="Century Gothic" panose="020B0502020202020204" pitchFamily="34" charset="0"/>
              </a:rPr>
            </a:br>
            <a:r>
              <a:rPr lang="es-BO" sz="2800" b="0" smtClean="0">
                <a:latin typeface="Century Gothic" panose="020B0502020202020204" pitchFamily="34" charset="0"/>
              </a:rPr>
              <a:t>	- SSR / OSI / Remarks</a:t>
            </a:r>
            <a:br>
              <a:rPr lang="es-BO" sz="2800" b="0" smtClean="0">
                <a:latin typeface="Century Gothic" panose="020B0502020202020204" pitchFamily="34" charset="0"/>
              </a:rPr>
            </a:br>
            <a:r>
              <a:rPr lang="es-BO" sz="2800" b="0" smtClean="0">
                <a:latin typeface="Century Gothic" panose="020B0502020202020204" pitchFamily="34" charset="0"/>
              </a:rPr>
              <a:t>	- Recuperacion y Modificacion de Reservas</a:t>
            </a:r>
            <a:br>
              <a:rPr lang="es-BO" sz="2800" b="0" smtClean="0">
                <a:latin typeface="Century Gothic" panose="020B0502020202020204" pitchFamily="34" charset="0"/>
              </a:rPr>
            </a:br>
            <a:r>
              <a:rPr lang="es-BO" sz="2800" b="0" smtClean="0">
                <a:latin typeface="Century Gothic" panose="020B0502020202020204" pitchFamily="34" charset="0"/>
              </a:rPr>
              <a:t>	- Historial de Reserva</a:t>
            </a:r>
            <a:br>
              <a:rPr lang="es-BO" sz="2800" b="0" smtClean="0">
                <a:latin typeface="Century Gothic" panose="020B0502020202020204" pitchFamily="34" charset="0"/>
              </a:rPr>
            </a:br>
            <a:r>
              <a:rPr lang="es-BO" sz="2800" b="0" smtClean="0">
                <a:latin typeface="Century Gothic" panose="020B0502020202020204" pitchFamily="34" charset="0"/>
              </a:rPr>
              <a:t>	- Despliegue de Tarifas</a:t>
            </a:r>
            <a:br>
              <a:rPr lang="es-BO" sz="2800" b="0" smtClean="0">
                <a:latin typeface="Century Gothic" panose="020B0502020202020204" pitchFamily="34" charset="0"/>
              </a:rPr>
            </a:br>
            <a:r>
              <a:rPr lang="es-BO" sz="2800" b="0" smtClean="0">
                <a:latin typeface="Century Gothic" panose="020B0502020202020204" pitchFamily="34" charset="0"/>
              </a:rPr>
              <a:t>	- Tarificación</a:t>
            </a:r>
            <a:r>
              <a:rPr lang="es-BO" u="sng" smtClean="0">
                <a:latin typeface="Century Gothic" panose="020B0502020202020204" pitchFamily="34" charset="0"/>
              </a:rPr>
              <a:t/>
            </a:r>
            <a:br>
              <a:rPr lang="es-BO" u="sng" smtClean="0">
                <a:latin typeface="Century Gothic" panose="020B0502020202020204" pitchFamily="34" charset="0"/>
              </a:rPr>
            </a:br>
            <a:endParaRPr lang="es-ES" sz="45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1093692"/>
      </p:ext>
    </p:extLst>
  </p:cSld>
  <p:clrMapOvr>
    <a:masterClrMapping/>
  </p:clrMapOvr>
  <p:transition advTm="2588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2912676" y="142852"/>
            <a:ext cx="6211531" cy="52322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s-ES" sz="2800" b="1" dirty="0" smtClean="0">
                <a:solidFill>
                  <a:prstClr val="white"/>
                </a:solidFill>
              </a:rPr>
              <a:t>AGENDA</a:t>
            </a:r>
          </a:p>
        </p:txBody>
      </p:sp>
      <p:sp>
        <p:nvSpPr>
          <p:cNvPr id="36" name="3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53815-E92B-43AD-8412-138F5D30411C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ctrTitle"/>
          </p:nvPr>
        </p:nvSpPr>
        <p:spPr>
          <a:xfrm>
            <a:off x="405218" y="835115"/>
            <a:ext cx="11226445" cy="973222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BO" sz="3000" u="sng" dirty="0" smtClean="0">
                <a:latin typeface="Century Gothic" panose="020B0502020202020204" pitchFamily="34" charset="0"/>
              </a:rPr>
              <a:t>DÍA 2</a:t>
            </a:r>
            <a:br>
              <a:rPr lang="es-BO" sz="3000" u="sng" dirty="0" smtClean="0">
                <a:latin typeface="Century Gothic" panose="020B0502020202020204" pitchFamily="34" charset="0"/>
              </a:rPr>
            </a:br>
            <a:r>
              <a:rPr lang="es-BO" sz="3000" b="0" dirty="0" smtClean="0">
                <a:latin typeface="Century Gothic" panose="020B0502020202020204" pitchFamily="34" charset="0"/>
              </a:rPr>
              <a:t>	- </a:t>
            </a:r>
            <a:r>
              <a:rPr lang="es-BO" sz="2800" b="0" dirty="0" err="1" smtClean="0">
                <a:latin typeface="Century Gothic" panose="020B0502020202020204" pitchFamily="34" charset="0"/>
              </a:rPr>
              <a:t>Ticketing</a:t>
            </a:r>
            <a:r>
              <a:rPr lang="es-BO" sz="2800" b="0" dirty="0" smtClean="0">
                <a:latin typeface="Century Gothic" panose="020B0502020202020204" pitchFamily="34" charset="0"/>
              </a:rPr>
              <a:t/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>	- </a:t>
            </a:r>
            <a:r>
              <a:rPr lang="es-BO" sz="2800" b="0" dirty="0" err="1" smtClean="0">
                <a:latin typeface="Century Gothic" panose="020B0502020202020204" pitchFamily="34" charset="0"/>
              </a:rPr>
              <a:t>Void</a:t>
            </a:r>
            <a:r>
              <a:rPr lang="es-BO" sz="2800" b="0" dirty="0" smtClean="0">
                <a:latin typeface="Century Gothic" panose="020B0502020202020204" pitchFamily="34" charset="0"/>
              </a:rPr>
              <a:t/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>	- </a:t>
            </a:r>
            <a:r>
              <a:rPr lang="es-BO" sz="2800" b="0" dirty="0" err="1" smtClean="0">
                <a:latin typeface="Century Gothic" panose="020B0502020202020204" pitchFamily="34" charset="0"/>
              </a:rPr>
              <a:t>Refund</a:t>
            </a:r>
            <a:r>
              <a:rPr lang="es-BO" sz="2800" b="0" dirty="0" smtClean="0">
                <a:latin typeface="Century Gothic" panose="020B0502020202020204" pitchFamily="34" charset="0"/>
              </a:rPr>
              <a:t/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>	- Revalidación</a:t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>	- Re emisión – Canje</a:t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>	- EMD</a:t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>	- </a:t>
            </a:r>
            <a:r>
              <a:rPr lang="es-BO" sz="2800" b="0" dirty="0" err="1" smtClean="0">
                <a:latin typeface="Century Gothic" panose="020B0502020202020204" pitchFamily="34" charset="0"/>
              </a:rPr>
              <a:t>Queues</a:t>
            </a:r>
            <a:r>
              <a:rPr lang="es-BO" sz="2800" b="0" dirty="0" smtClean="0">
                <a:latin typeface="Century Gothic" panose="020B0502020202020204" pitchFamily="34" charset="0"/>
              </a:rPr>
              <a:t/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>
                <a:latin typeface="Century Gothic" panose="020B0502020202020204" pitchFamily="34" charset="0"/>
              </a:rPr>
              <a:t>	</a:t>
            </a:r>
            <a:r>
              <a:rPr lang="es-BO" sz="2800" b="0" dirty="0" smtClean="0">
                <a:latin typeface="Century Gothic" panose="020B0502020202020204" pitchFamily="34" charset="0"/>
              </a:rPr>
              <a:t>- Evaluación</a:t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/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u="sng" dirty="0" smtClean="0">
                <a:latin typeface="Century Gothic" panose="020B0502020202020204" pitchFamily="34" charset="0"/>
              </a:rPr>
              <a:t/>
            </a:r>
            <a:br>
              <a:rPr lang="es-BO" u="sng" dirty="0" smtClean="0">
                <a:latin typeface="Century Gothic" panose="020B0502020202020204" pitchFamily="34" charset="0"/>
              </a:rPr>
            </a:br>
            <a:endParaRPr lang="es-ES" sz="45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016379"/>
      </p:ext>
    </p:extLst>
  </p:cSld>
  <p:clrMapOvr>
    <a:masterClrMapping/>
  </p:clrMapOvr>
  <p:transition advTm="2588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CODIFICACIÓN   /  DECODIFICACIÓN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9240" y="1473087"/>
            <a:ext cx="32817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BO" sz="2600" b="1" dirty="0" smtClean="0"/>
              <a:t>CIUDAD		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/>
              <a:t>PAÌS		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/>
              <a:t>AEROLÍNEA		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/>
              <a:t>EQUIPO DE VUELO			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195546" y="1483134"/>
            <a:ext cx="379251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BO" sz="2600" b="1" dirty="0" smtClean="0">
                <a:solidFill>
                  <a:schemeClr val="accent2">
                    <a:lumMod val="75000"/>
                  </a:schemeClr>
                </a:solidFill>
              </a:rPr>
              <a:t>DAN	-    DAC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>
                <a:solidFill>
                  <a:schemeClr val="accent2">
                    <a:lumMod val="75000"/>
                  </a:schemeClr>
                </a:solidFill>
              </a:rPr>
              <a:t>DC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>
                <a:solidFill>
                  <a:schemeClr val="accent2">
                    <a:lumMod val="75000"/>
                  </a:schemeClr>
                </a:solidFill>
              </a:rPr>
              <a:t>DNA</a:t>
            </a:r>
            <a:endParaRPr lang="es-BO" sz="2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s-BO" sz="2600" b="1" dirty="0" smtClean="0">
                <a:solidFill>
                  <a:schemeClr val="accent2">
                    <a:lumMod val="75000"/>
                  </a:schemeClr>
                </a:solidFill>
              </a:rPr>
              <a:t>DNE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13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CODIFICACIÓN   /  DECODIFICACIÓN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90255" y="1191733"/>
            <a:ext cx="906356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BO" sz="2600" b="1" dirty="0" smtClean="0"/>
              <a:t>ESTADOS*			</a:t>
            </a:r>
            <a:r>
              <a:rPr lang="es-BO" sz="2600" b="1" dirty="0" smtClean="0">
                <a:solidFill>
                  <a:schemeClr val="accent2">
                    <a:lumMod val="75000"/>
                  </a:schemeClr>
                </a:solidFill>
              </a:rPr>
              <a:t>DNS</a:t>
            </a:r>
            <a:r>
              <a:rPr lang="es-BO" sz="2600" b="1" dirty="0" smtClean="0"/>
              <a:t>						</a:t>
            </a:r>
          </a:p>
        </p:txBody>
      </p:sp>
      <p:pic>
        <p:nvPicPr>
          <p:cNvPr id="5" name="4 Imagen"/>
          <p:cNvPicPr/>
          <p:nvPr/>
        </p:nvPicPr>
        <p:blipFill rotWithShape="1">
          <a:blip r:embed="rId4"/>
          <a:srcRect l="28860" t="36735" r="13235" b="19573"/>
          <a:stretch/>
        </p:blipFill>
        <p:spPr>
          <a:xfrm>
            <a:off x="1631852" y="2595319"/>
            <a:ext cx="8243668" cy="3003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24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DATE   /  TIME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38563" y="1191733"/>
            <a:ext cx="906356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BO" sz="2600" b="1" dirty="0" smtClean="0"/>
              <a:t>Verificar Horas Locales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/>
              <a:t>Días de Semana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/>
              <a:t>Tiempo Transcurrido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/>
              <a:t>Convertir Horas GMT						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7146387" y="2445922"/>
            <a:ext cx="2757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DD</a:t>
            </a:r>
            <a:endParaRPr lang="es-ES" sz="8000" b="1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97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AVAILABILITY  /  SCHEDULE  / TIMETABLE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1181685" y="1406769"/>
            <a:ext cx="2349305" cy="2025748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AVAILABILITY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4400842" y="1477107"/>
            <a:ext cx="2349305" cy="2025748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SCHEDULE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7634067" y="1477107"/>
            <a:ext cx="2349305" cy="2025748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5"/>
                </a:solidFill>
              </a:rPr>
              <a:t>TIMETABLE</a:t>
            </a:r>
            <a:endParaRPr lang="es-ES" b="1" dirty="0">
              <a:solidFill>
                <a:schemeClr val="accent5"/>
              </a:solidFill>
            </a:endParaRPr>
          </a:p>
        </p:txBody>
      </p:sp>
      <p:pic>
        <p:nvPicPr>
          <p:cNvPr id="9" name="8 Imagen"/>
          <p:cNvPicPr/>
          <p:nvPr/>
        </p:nvPicPr>
        <p:blipFill rotWithShape="1">
          <a:blip r:embed="rId4"/>
          <a:srcRect l="24098" t="59386" r="57102" b="29068"/>
          <a:stretch/>
        </p:blipFill>
        <p:spPr>
          <a:xfrm>
            <a:off x="1441936" y="3699803"/>
            <a:ext cx="1828801" cy="772281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 rotWithShape="1">
          <a:blip r:embed="rId4"/>
          <a:srcRect l="46908" t="59920" r="33790" b="28934"/>
          <a:stretch/>
        </p:blipFill>
        <p:spPr>
          <a:xfrm>
            <a:off x="4807632" y="3741284"/>
            <a:ext cx="1705710" cy="730800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 rotWithShape="1">
          <a:blip r:embed="rId4"/>
          <a:srcRect l="73730" t="57245" r="15491" b="28043"/>
          <a:stretch/>
        </p:blipFill>
        <p:spPr>
          <a:xfrm>
            <a:off x="8352686" y="3741284"/>
            <a:ext cx="912065" cy="730800"/>
          </a:xfrm>
          <a:prstGeom prst="rect">
            <a:avLst/>
          </a:prstGeom>
        </p:spPr>
      </p:pic>
      <p:sp>
        <p:nvSpPr>
          <p:cNvPr id="12" name="11 Elipse"/>
          <p:cNvSpPr/>
          <p:nvPr/>
        </p:nvSpPr>
        <p:spPr>
          <a:xfrm>
            <a:off x="1814732" y="4698602"/>
            <a:ext cx="1223887" cy="1166175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AN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978497" y="4698602"/>
            <a:ext cx="1193994" cy="1166173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>
                <a:solidFill>
                  <a:srgbClr val="C00000"/>
                </a:solidFill>
              </a:rPr>
              <a:t>S</a:t>
            </a:r>
            <a:r>
              <a:rPr lang="es-ES" sz="2500" b="1" dirty="0" smtClean="0">
                <a:solidFill>
                  <a:srgbClr val="C00000"/>
                </a:solidFill>
              </a:rPr>
              <a:t>N</a:t>
            </a:r>
            <a:endParaRPr lang="es-ES" sz="2500" b="1" dirty="0">
              <a:solidFill>
                <a:srgbClr val="C00000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8211721" y="4698604"/>
            <a:ext cx="1193994" cy="1166173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5"/>
                </a:solidFill>
              </a:rPr>
              <a:t>TN</a:t>
            </a:r>
            <a:endParaRPr lang="es-ES" sz="2500" b="1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87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6|5.6|2.2|1.2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6|5.6|2.2|1.2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6|5.6|2.2|1.2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6|5.6|2.2|1.2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heme/theme1.xml><?xml version="1.0" encoding="utf-8"?>
<a:theme xmlns:a="http://schemas.openxmlformats.org/drawingml/2006/main" name="Tema de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ueba.potm" id="{1AC3120D-2963-42EE-A58F-B4700B3A835F}" vid="{3708CEA8-81B7-4251-86AD-FCCD8A561554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ueba.potm" id="{1AC3120D-2963-42EE-A58F-B4700B3A835F}" vid="{4F1665B1-BCB9-4643-9C5B-A6CC73000916}"/>
    </a:ext>
  </a:extLst>
</a:theme>
</file>

<file path=ppt/theme/theme3.xml><?xml version="1.0" encoding="utf-8"?>
<a:theme xmlns:a="http://schemas.openxmlformats.org/drawingml/2006/main" name="1_Tema de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ueba.potm" id="{1AC3120D-2963-42EE-A58F-B4700B3A835F}" vid="{3708CEA8-81B7-4251-86AD-FCCD8A561554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BoA una marca para las personas.ppt</Template>
  <TotalTime>5851</TotalTime>
  <Words>467</Words>
  <Application>Microsoft Office PowerPoint</Application>
  <PresentationFormat>Panorámica</PresentationFormat>
  <Paragraphs>227</Paragraphs>
  <Slides>26</Slides>
  <Notes>24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Aharoni</vt:lpstr>
      <vt:lpstr>Arial</vt:lpstr>
      <vt:lpstr>Arial Narrow</vt:lpstr>
      <vt:lpstr>Calibri</vt:lpstr>
      <vt:lpstr>Calibri Light</vt:lpstr>
      <vt:lpstr>Century Gothic</vt:lpstr>
      <vt:lpstr>Tema de Office</vt:lpstr>
      <vt:lpstr>Diseño personalizado</vt:lpstr>
      <vt:lpstr>1_Tema de Office</vt:lpstr>
      <vt:lpstr>Clip</vt:lpstr>
      <vt:lpstr>AMADEUS CRIPTICO</vt:lpstr>
      <vt:lpstr>Presentación de PowerPoint</vt:lpstr>
      <vt:lpstr>Presentación de PowerPoint</vt:lpstr>
      <vt:lpstr>DÍA 1  - Codificacion / Decodificacion  - Date/Time  - Availability / Schedule / Timetible  - PNR y sus elementos  - SSR / OSI / Remarks  - Recuperacion y Modificacion de Reservas  - Historial de Reserva  - Despliegue de Tarifas  - Tarificación </vt:lpstr>
      <vt:lpstr>DÍA 2  - Ticketing  - Void  - Refund  - Revalidación  - Re emisión – Canje  - EMD  - Queues  - Evaluación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INSERTE TITULAR</dc:title>
  <dc:creator>Alejandro</dc:creator>
  <cp:lastModifiedBy>gherrera</cp:lastModifiedBy>
  <cp:revision>246</cp:revision>
  <dcterms:created xsi:type="dcterms:W3CDTF">2015-02-27T00:19:45Z</dcterms:created>
  <dcterms:modified xsi:type="dcterms:W3CDTF">2017-07-08T16:51:41Z</dcterms:modified>
  <cp:contentStatus/>
</cp:coreProperties>
</file>