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  <p:sldMasterId id="2147483659" r:id="rId2"/>
  </p:sldMasterIdLst>
  <p:notesMasterIdLst>
    <p:notesMasterId r:id="rId42"/>
  </p:notesMasterIdLst>
  <p:handoutMasterIdLst>
    <p:handoutMasterId r:id="rId43"/>
  </p:handoutMasterIdLst>
  <p:sldIdLst>
    <p:sldId id="256" r:id="rId3"/>
    <p:sldId id="302" r:id="rId4"/>
    <p:sldId id="265" r:id="rId5"/>
    <p:sldId id="264" r:id="rId6"/>
    <p:sldId id="267" r:id="rId7"/>
    <p:sldId id="268" r:id="rId8"/>
    <p:sldId id="276" r:id="rId9"/>
    <p:sldId id="280" r:id="rId10"/>
    <p:sldId id="281" r:id="rId11"/>
    <p:sldId id="282" r:id="rId12"/>
    <p:sldId id="283" r:id="rId13"/>
    <p:sldId id="284" r:id="rId14"/>
    <p:sldId id="285" r:id="rId15"/>
    <p:sldId id="299" r:id="rId16"/>
    <p:sldId id="277" r:id="rId17"/>
    <p:sldId id="278" r:id="rId18"/>
    <p:sldId id="279" r:id="rId19"/>
    <p:sldId id="301" r:id="rId20"/>
    <p:sldId id="272" r:id="rId21"/>
    <p:sldId id="273" r:id="rId22"/>
    <p:sldId id="271" r:id="rId23"/>
    <p:sldId id="274" r:id="rId24"/>
    <p:sldId id="269" r:id="rId25"/>
    <p:sldId id="270" r:id="rId26"/>
    <p:sldId id="286" r:id="rId27"/>
    <p:sldId id="287" r:id="rId28"/>
    <p:sldId id="300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62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D"/>
    <a:srgbClr val="002A56"/>
    <a:srgbClr val="BC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6B3CD-B004-425D-ADD8-D61CAFEC57BD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9091-35F2-42B2-AED9-57B4C1AE7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9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B973-B28B-4F9F-A787-1FB92E37B1EB}" type="datetimeFigureOut">
              <a:rPr lang="es-BO" smtClean="0"/>
              <a:t>8/7/2017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50E5A-2576-4FD9-8055-AAC7E72C743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2010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A16196-C5F3-4F0C-8682-332049E14B7E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3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28245" y="3066757"/>
            <a:ext cx="9144000" cy="787790"/>
          </a:xfrm>
        </p:spPr>
        <p:txBody>
          <a:bodyPr anchor="t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INGRESAR EL TITULAR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8245" y="2603232"/>
            <a:ext cx="9144000" cy="46352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INGRESAR REFERENCIA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71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1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42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10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4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81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49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323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35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0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35904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54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7701" y="1181687"/>
            <a:ext cx="7053770" cy="41359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x-none" dirty="0" smtClean="0"/>
              <a:t>INSERTE TABLA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6025" y="1181100"/>
            <a:ext cx="3732213" cy="947738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INSERTAR EL NOMBRE DEL GRÁFICO O TABLA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02538" y="2228850"/>
            <a:ext cx="3695700" cy="291941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5pPr marL="1828800" indent="0">
              <a:buNone/>
              <a:defRPr/>
            </a:lvl5pPr>
          </a:lstStyle>
          <a:p>
            <a:pPr lvl="0"/>
            <a:r>
              <a:rPr lang="x-none" dirty="0" smtClean="0"/>
              <a:t>Insertar descripción breve de los datos que se muestran en el gráfico o tabla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2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4735513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55134" y="4710461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7488432" y="4710460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1190625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3" name="Marcador de posición de imagen 21"/>
          <p:cNvSpPr>
            <a:spLocks noGrp="1"/>
          </p:cNvSpPr>
          <p:nvPr>
            <p:ph type="pic" sz="quarter" idx="16" hasCustomPrompt="1"/>
          </p:nvPr>
        </p:nvSpPr>
        <p:spPr>
          <a:xfrm>
            <a:off x="3855133" y="1190624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4" name="Marcador de posición de imagen 21"/>
          <p:cNvSpPr>
            <a:spLocks noGrp="1"/>
          </p:cNvSpPr>
          <p:nvPr>
            <p:ph type="pic" sz="quarter" idx="17" hasCustomPrompt="1"/>
          </p:nvPr>
        </p:nvSpPr>
        <p:spPr>
          <a:xfrm>
            <a:off x="7452176" y="1190623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2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66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09598" y="3059723"/>
            <a:ext cx="3957294" cy="921434"/>
          </a:xfrm>
        </p:spPr>
        <p:txBody>
          <a:bodyPr anchor="t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53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0375" y="1441247"/>
            <a:ext cx="7827160" cy="2059763"/>
          </a:xfrm>
        </p:spPr>
        <p:txBody>
          <a:bodyPr anchor="t">
            <a:noAutofit/>
          </a:bodyPr>
          <a:lstStyle>
            <a:lvl1pPr marL="0" indent="0">
              <a:buNone/>
              <a:defRPr sz="28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Divider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" y="663549"/>
            <a:ext cx="1847960" cy="1362075"/>
          </a:xfrm>
        </p:spPr>
        <p:txBody>
          <a:bodyPr anchor="t">
            <a:noAutofit/>
          </a:bodyPr>
          <a:lstStyle>
            <a:lvl1pPr algn="r">
              <a:defRPr sz="7200" b="0" cap="all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1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0"/>
          </p:nvPr>
        </p:nvSpPr>
        <p:spPr>
          <a:xfrm rot="16200000">
            <a:off x="9666082" y="3695958"/>
            <a:ext cx="4643437" cy="3661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 smtClean="0"/>
              <a:t>© 2014 Amadeus IT Group SA</a:t>
            </a:r>
            <a:endParaRPr lang="en-GB" dirty="0"/>
          </a:p>
        </p:txBody>
      </p:sp>
      <p:sp>
        <p:nvSpPr>
          <p:cNvPr id="28" name="Text Box 12"/>
          <p:cNvSpPr txBox="1">
            <a:spLocks noChangeArrowheads="1"/>
          </p:cNvSpPr>
          <p:nvPr userDrawn="1"/>
        </p:nvSpPr>
        <p:spPr bwMode="auto">
          <a:xfrm>
            <a:off x="12278890" y="5296057"/>
            <a:ext cx="2362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tabLst>
                <a:tab pos="177800" algn="l"/>
              </a:tabLst>
              <a:defRPr/>
            </a:pPr>
            <a:r>
              <a:rPr lang="en-GB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Change the Year in the Copyright field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1. </a:t>
            </a:r>
            <a:r>
              <a:rPr lang="en-GB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Click 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‘Insert’ in Top menu</a:t>
            </a:r>
            <a:b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2. </a:t>
            </a:r>
            <a:r>
              <a:rPr lang="en-GB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Click ’Header &amp; Footer’ </a:t>
            </a:r>
            <a:br>
              <a:rPr lang="en-GB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3. 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Write new Year </a:t>
            </a:r>
            <a:b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in field ‘Footer’</a:t>
            </a:r>
            <a:b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4. </a:t>
            </a:r>
            <a:r>
              <a:rPr lang="en-GB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Click 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‘Apply to All’</a:t>
            </a:r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0387411" y="6524918"/>
            <a:ext cx="1337733" cy="132209"/>
            <a:chOff x="4649" y="3974"/>
            <a:chExt cx="812" cy="10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649" y="3974"/>
              <a:ext cx="8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4649" y="3974"/>
              <a:ext cx="812" cy="107"/>
            </a:xfrm>
            <a:custGeom>
              <a:avLst/>
              <a:gdLst>
                <a:gd name="T0" fmla="*/ 2293 w 3248"/>
                <a:gd name="T1" fmla="*/ 424 h 428"/>
                <a:gd name="T2" fmla="*/ 2209 w 3248"/>
                <a:gd name="T3" fmla="*/ 355 h 428"/>
                <a:gd name="T4" fmla="*/ 2159 w 3248"/>
                <a:gd name="T5" fmla="*/ 76 h 428"/>
                <a:gd name="T6" fmla="*/ 2306 w 3248"/>
                <a:gd name="T7" fmla="*/ 5 h 428"/>
                <a:gd name="T8" fmla="*/ 2042 w 3248"/>
                <a:gd name="T9" fmla="*/ 407 h 428"/>
                <a:gd name="T10" fmla="*/ 611 w 3248"/>
                <a:gd name="T11" fmla="*/ 11 h 428"/>
                <a:gd name="T12" fmla="*/ 672 w 3248"/>
                <a:gd name="T13" fmla="*/ 353 h 428"/>
                <a:gd name="T14" fmla="*/ 737 w 3248"/>
                <a:gd name="T15" fmla="*/ 376 h 428"/>
                <a:gd name="T16" fmla="*/ 909 w 3248"/>
                <a:gd name="T17" fmla="*/ 1 h 428"/>
                <a:gd name="T18" fmla="*/ 261 w 3248"/>
                <a:gd name="T19" fmla="*/ 332 h 428"/>
                <a:gd name="T20" fmla="*/ 114 w 3248"/>
                <a:gd name="T21" fmla="*/ 347 h 428"/>
                <a:gd name="T22" fmla="*/ 94 w 3248"/>
                <a:gd name="T23" fmla="*/ 277 h 428"/>
                <a:gd name="T24" fmla="*/ 261 w 3248"/>
                <a:gd name="T25" fmla="*/ 332 h 428"/>
                <a:gd name="T26" fmla="*/ 52 w 3248"/>
                <a:gd name="T27" fmla="*/ 102 h 428"/>
                <a:gd name="T28" fmla="*/ 234 w 3248"/>
                <a:gd name="T29" fmla="*/ 90 h 428"/>
                <a:gd name="T30" fmla="*/ 179 w 3248"/>
                <a:gd name="T31" fmla="*/ 176 h 428"/>
                <a:gd name="T32" fmla="*/ 9 w 3248"/>
                <a:gd name="T33" fmla="*/ 257 h 428"/>
                <a:gd name="T34" fmla="*/ 35 w 3248"/>
                <a:gd name="T35" fmla="*/ 394 h 428"/>
                <a:gd name="T36" fmla="*/ 164 w 3248"/>
                <a:gd name="T37" fmla="*/ 426 h 428"/>
                <a:gd name="T38" fmla="*/ 284 w 3248"/>
                <a:gd name="T39" fmla="*/ 404 h 428"/>
                <a:gd name="T40" fmla="*/ 331 w 3248"/>
                <a:gd name="T41" fmla="*/ 45 h 428"/>
                <a:gd name="T42" fmla="*/ 1319 w 3248"/>
                <a:gd name="T43" fmla="*/ 332 h 428"/>
                <a:gd name="T44" fmla="*/ 1168 w 3248"/>
                <a:gd name="T45" fmla="*/ 344 h 428"/>
                <a:gd name="T46" fmla="*/ 1155 w 3248"/>
                <a:gd name="T47" fmla="*/ 272 h 428"/>
                <a:gd name="T48" fmla="*/ 1264 w 3248"/>
                <a:gd name="T49" fmla="*/ 0 h 428"/>
                <a:gd name="T50" fmla="*/ 1122 w 3248"/>
                <a:gd name="T51" fmla="*/ 98 h 428"/>
                <a:gd name="T52" fmla="*/ 1298 w 3248"/>
                <a:gd name="T53" fmla="*/ 94 h 428"/>
                <a:gd name="T54" fmla="*/ 1212 w 3248"/>
                <a:gd name="T55" fmla="*/ 177 h 428"/>
                <a:gd name="T56" fmla="*/ 1064 w 3248"/>
                <a:gd name="T57" fmla="*/ 270 h 428"/>
                <a:gd name="T58" fmla="*/ 1102 w 3248"/>
                <a:gd name="T59" fmla="*/ 401 h 428"/>
                <a:gd name="T60" fmla="*/ 1246 w 3248"/>
                <a:gd name="T61" fmla="*/ 423 h 428"/>
                <a:gd name="T62" fmla="*/ 1354 w 3248"/>
                <a:gd name="T63" fmla="*/ 407 h 428"/>
                <a:gd name="T64" fmla="*/ 1381 w 3248"/>
                <a:gd name="T65" fmla="*/ 36 h 428"/>
                <a:gd name="T66" fmla="*/ 2714 w 3248"/>
                <a:gd name="T67" fmla="*/ 326 h 428"/>
                <a:gd name="T68" fmla="*/ 2576 w 3248"/>
                <a:gd name="T69" fmla="*/ 337 h 428"/>
                <a:gd name="T70" fmla="*/ 2533 w 3248"/>
                <a:gd name="T71" fmla="*/ 4 h 428"/>
                <a:gd name="T72" fmla="*/ 2468 w 3248"/>
                <a:gd name="T73" fmla="*/ 364 h 428"/>
                <a:gd name="T74" fmla="*/ 2611 w 3248"/>
                <a:gd name="T75" fmla="*/ 427 h 428"/>
                <a:gd name="T76" fmla="*/ 2761 w 3248"/>
                <a:gd name="T77" fmla="*/ 403 h 428"/>
                <a:gd name="T78" fmla="*/ 2937 w 3248"/>
                <a:gd name="T79" fmla="*/ 413 h 428"/>
                <a:gd name="T80" fmla="*/ 3135 w 3248"/>
                <a:gd name="T81" fmla="*/ 422 h 428"/>
                <a:gd name="T82" fmla="*/ 3248 w 3248"/>
                <a:gd name="T83" fmla="*/ 300 h 428"/>
                <a:gd name="T84" fmla="*/ 3184 w 3248"/>
                <a:gd name="T85" fmla="*/ 204 h 428"/>
                <a:gd name="T86" fmla="*/ 3038 w 3248"/>
                <a:gd name="T87" fmla="*/ 127 h 428"/>
                <a:gd name="T88" fmla="*/ 3076 w 3248"/>
                <a:gd name="T89" fmla="*/ 76 h 428"/>
                <a:gd name="T90" fmla="*/ 3232 w 3248"/>
                <a:gd name="T91" fmla="*/ 30 h 428"/>
                <a:gd name="T92" fmla="*/ 3039 w 3248"/>
                <a:gd name="T93" fmla="*/ 8 h 428"/>
                <a:gd name="T94" fmla="*/ 2943 w 3248"/>
                <a:gd name="T95" fmla="*/ 122 h 428"/>
                <a:gd name="T96" fmla="*/ 3021 w 3248"/>
                <a:gd name="T97" fmla="*/ 229 h 428"/>
                <a:gd name="T98" fmla="*/ 3154 w 3248"/>
                <a:gd name="T99" fmla="*/ 300 h 428"/>
                <a:gd name="T100" fmla="*/ 3113 w 3248"/>
                <a:gd name="T101" fmla="*/ 350 h 428"/>
                <a:gd name="T102" fmla="*/ 1639 w 3248"/>
                <a:gd name="T103" fmla="*/ 80 h 428"/>
                <a:gd name="T104" fmla="*/ 1790 w 3248"/>
                <a:gd name="T105" fmla="*/ 97 h 428"/>
                <a:gd name="T106" fmla="*/ 1832 w 3248"/>
                <a:gd name="T107" fmla="*/ 245 h 428"/>
                <a:gd name="T108" fmla="*/ 1739 w 3248"/>
                <a:gd name="T109" fmla="*/ 353 h 428"/>
                <a:gd name="T110" fmla="*/ 1652 w 3248"/>
                <a:gd name="T111" fmla="*/ 4 h 428"/>
                <a:gd name="T112" fmla="*/ 1701 w 3248"/>
                <a:gd name="T113" fmla="*/ 428 h 428"/>
                <a:gd name="T114" fmla="*/ 1885 w 3248"/>
                <a:gd name="T115" fmla="*/ 369 h 428"/>
                <a:gd name="T116" fmla="*/ 1930 w 3248"/>
                <a:gd name="T117" fmla="*/ 187 h 428"/>
                <a:gd name="T118" fmla="*/ 1786 w 3248"/>
                <a:gd name="T11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48" h="428">
                  <a:moveTo>
                    <a:pt x="2042" y="407"/>
                  </a:moveTo>
                  <a:lnTo>
                    <a:pt x="2042" y="407"/>
                  </a:lnTo>
                  <a:lnTo>
                    <a:pt x="2055" y="411"/>
                  </a:lnTo>
                  <a:lnTo>
                    <a:pt x="2089" y="418"/>
                  </a:lnTo>
                  <a:lnTo>
                    <a:pt x="2113" y="421"/>
                  </a:lnTo>
                  <a:lnTo>
                    <a:pt x="2140" y="425"/>
                  </a:lnTo>
                  <a:lnTo>
                    <a:pt x="2171" y="427"/>
                  </a:lnTo>
                  <a:lnTo>
                    <a:pt x="2205" y="428"/>
                  </a:lnTo>
                  <a:lnTo>
                    <a:pt x="2205" y="428"/>
                  </a:lnTo>
                  <a:lnTo>
                    <a:pt x="2239" y="427"/>
                  </a:lnTo>
                  <a:lnTo>
                    <a:pt x="2268" y="426"/>
                  </a:lnTo>
                  <a:lnTo>
                    <a:pt x="2293" y="424"/>
                  </a:lnTo>
                  <a:lnTo>
                    <a:pt x="2312" y="422"/>
                  </a:lnTo>
                  <a:lnTo>
                    <a:pt x="2339" y="419"/>
                  </a:lnTo>
                  <a:lnTo>
                    <a:pt x="2347" y="417"/>
                  </a:lnTo>
                  <a:lnTo>
                    <a:pt x="2347" y="346"/>
                  </a:lnTo>
                  <a:lnTo>
                    <a:pt x="2347" y="346"/>
                  </a:lnTo>
                  <a:lnTo>
                    <a:pt x="2339" y="347"/>
                  </a:lnTo>
                  <a:lnTo>
                    <a:pt x="2314" y="351"/>
                  </a:lnTo>
                  <a:lnTo>
                    <a:pt x="2277" y="354"/>
                  </a:lnTo>
                  <a:lnTo>
                    <a:pt x="2255" y="355"/>
                  </a:lnTo>
                  <a:lnTo>
                    <a:pt x="2230" y="355"/>
                  </a:lnTo>
                  <a:lnTo>
                    <a:pt x="2230" y="355"/>
                  </a:lnTo>
                  <a:lnTo>
                    <a:pt x="2209" y="355"/>
                  </a:lnTo>
                  <a:lnTo>
                    <a:pt x="2191" y="354"/>
                  </a:lnTo>
                  <a:lnTo>
                    <a:pt x="2160" y="351"/>
                  </a:lnTo>
                  <a:lnTo>
                    <a:pt x="2141" y="349"/>
                  </a:lnTo>
                  <a:lnTo>
                    <a:pt x="2134" y="348"/>
                  </a:lnTo>
                  <a:lnTo>
                    <a:pt x="2134" y="247"/>
                  </a:lnTo>
                  <a:lnTo>
                    <a:pt x="2318" y="247"/>
                  </a:lnTo>
                  <a:lnTo>
                    <a:pt x="2318" y="175"/>
                  </a:lnTo>
                  <a:lnTo>
                    <a:pt x="2134" y="175"/>
                  </a:lnTo>
                  <a:lnTo>
                    <a:pt x="2134" y="79"/>
                  </a:lnTo>
                  <a:lnTo>
                    <a:pt x="2134" y="79"/>
                  </a:lnTo>
                  <a:lnTo>
                    <a:pt x="2141" y="78"/>
                  </a:lnTo>
                  <a:lnTo>
                    <a:pt x="2159" y="76"/>
                  </a:lnTo>
                  <a:lnTo>
                    <a:pt x="2187" y="74"/>
                  </a:lnTo>
                  <a:lnTo>
                    <a:pt x="2224" y="73"/>
                  </a:lnTo>
                  <a:lnTo>
                    <a:pt x="2224" y="73"/>
                  </a:lnTo>
                  <a:lnTo>
                    <a:pt x="2247" y="73"/>
                  </a:lnTo>
                  <a:lnTo>
                    <a:pt x="2268" y="74"/>
                  </a:lnTo>
                  <a:lnTo>
                    <a:pt x="2305" y="77"/>
                  </a:lnTo>
                  <a:lnTo>
                    <a:pt x="2331" y="80"/>
                  </a:lnTo>
                  <a:lnTo>
                    <a:pt x="2340" y="82"/>
                  </a:lnTo>
                  <a:lnTo>
                    <a:pt x="2340" y="10"/>
                  </a:lnTo>
                  <a:lnTo>
                    <a:pt x="2340" y="10"/>
                  </a:lnTo>
                  <a:lnTo>
                    <a:pt x="2331" y="9"/>
                  </a:lnTo>
                  <a:lnTo>
                    <a:pt x="2306" y="5"/>
                  </a:lnTo>
                  <a:lnTo>
                    <a:pt x="2266" y="2"/>
                  </a:lnTo>
                  <a:lnTo>
                    <a:pt x="2242" y="1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176" y="1"/>
                  </a:lnTo>
                  <a:lnTo>
                    <a:pt x="2144" y="3"/>
                  </a:lnTo>
                  <a:lnTo>
                    <a:pt x="2114" y="6"/>
                  </a:lnTo>
                  <a:lnTo>
                    <a:pt x="2089" y="9"/>
                  </a:lnTo>
                  <a:lnTo>
                    <a:pt x="2069" y="13"/>
                  </a:lnTo>
                  <a:lnTo>
                    <a:pt x="2055" y="15"/>
                  </a:lnTo>
                  <a:lnTo>
                    <a:pt x="2042" y="19"/>
                  </a:lnTo>
                  <a:lnTo>
                    <a:pt x="2042" y="407"/>
                  </a:lnTo>
                  <a:close/>
                  <a:moveTo>
                    <a:pt x="726" y="246"/>
                  </a:moveTo>
                  <a:lnTo>
                    <a:pt x="726" y="246"/>
                  </a:lnTo>
                  <a:lnTo>
                    <a:pt x="722" y="257"/>
                  </a:lnTo>
                  <a:lnTo>
                    <a:pt x="719" y="270"/>
                  </a:lnTo>
                  <a:lnTo>
                    <a:pt x="719" y="270"/>
                  </a:lnTo>
                  <a:lnTo>
                    <a:pt x="715" y="257"/>
                  </a:lnTo>
                  <a:lnTo>
                    <a:pt x="712" y="246"/>
                  </a:lnTo>
                  <a:lnTo>
                    <a:pt x="630" y="39"/>
                  </a:lnTo>
                  <a:lnTo>
                    <a:pt x="630" y="39"/>
                  </a:lnTo>
                  <a:lnTo>
                    <a:pt x="624" y="28"/>
                  </a:lnTo>
                  <a:lnTo>
                    <a:pt x="618" y="19"/>
                  </a:lnTo>
                  <a:lnTo>
                    <a:pt x="611" y="11"/>
                  </a:lnTo>
                  <a:lnTo>
                    <a:pt x="603" y="7"/>
                  </a:lnTo>
                  <a:lnTo>
                    <a:pt x="593" y="3"/>
                  </a:lnTo>
                  <a:lnTo>
                    <a:pt x="581" y="1"/>
                  </a:lnTo>
                  <a:lnTo>
                    <a:pt x="569" y="1"/>
                  </a:lnTo>
                  <a:lnTo>
                    <a:pt x="555" y="0"/>
                  </a:lnTo>
                  <a:lnTo>
                    <a:pt x="555" y="0"/>
                  </a:lnTo>
                  <a:lnTo>
                    <a:pt x="529" y="1"/>
                  </a:lnTo>
                  <a:lnTo>
                    <a:pt x="513" y="2"/>
                  </a:lnTo>
                  <a:lnTo>
                    <a:pt x="471" y="422"/>
                  </a:lnTo>
                  <a:lnTo>
                    <a:pt x="564" y="422"/>
                  </a:lnTo>
                  <a:lnTo>
                    <a:pt x="584" y="140"/>
                  </a:lnTo>
                  <a:lnTo>
                    <a:pt x="672" y="353"/>
                  </a:lnTo>
                  <a:lnTo>
                    <a:pt x="672" y="353"/>
                  </a:lnTo>
                  <a:lnTo>
                    <a:pt x="675" y="359"/>
                  </a:lnTo>
                  <a:lnTo>
                    <a:pt x="679" y="364"/>
                  </a:lnTo>
                  <a:lnTo>
                    <a:pt x="684" y="368"/>
                  </a:lnTo>
                  <a:lnTo>
                    <a:pt x="689" y="371"/>
                  </a:lnTo>
                  <a:lnTo>
                    <a:pt x="695" y="373"/>
                  </a:lnTo>
                  <a:lnTo>
                    <a:pt x="702" y="376"/>
                  </a:lnTo>
                  <a:lnTo>
                    <a:pt x="710" y="377"/>
                  </a:lnTo>
                  <a:lnTo>
                    <a:pt x="719" y="377"/>
                  </a:lnTo>
                  <a:lnTo>
                    <a:pt x="719" y="377"/>
                  </a:lnTo>
                  <a:lnTo>
                    <a:pt x="728" y="377"/>
                  </a:lnTo>
                  <a:lnTo>
                    <a:pt x="737" y="376"/>
                  </a:lnTo>
                  <a:lnTo>
                    <a:pt x="744" y="373"/>
                  </a:lnTo>
                  <a:lnTo>
                    <a:pt x="750" y="371"/>
                  </a:lnTo>
                  <a:lnTo>
                    <a:pt x="755" y="368"/>
                  </a:lnTo>
                  <a:lnTo>
                    <a:pt x="759" y="364"/>
                  </a:lnTo>
                  <a:lnTo>
                    <a:pt x="762" y="359"/>
                  </a:lnTo>
                  <a:lnTo>
                    <a:pt x="765" y="353"/>
                  </a:lnTo>
                  <a:lnTo>
                    <a:pt x="853" y="140"/>
                  </a:lnTo>
                  <a:lnTo>
                    <a:pt x="874" y="422"/>
                  </a:lnTo>
                  <a:lnTo>
                    <a:pt x="967" y="422"/>
                  </a:lnTo>
                  <a:lnTo>
                    <a:pt x="925" y="2"/>
                  </a:lnTo>
                  <a:lnTo>
                    <a:pt x="925" y="2"/>
                  </a:lnTo>
                  <a:lnTo>
                    <a:pt x="909" y="1"/>
                  </a:lnTo>
                  <a:lnTo>
                    <a:pt x="883" y="0"/>
                  </a:lnTo>
                  <a:lnTo>
                    <a:pt x="883" y="0"/>
                  </a:lnTo>
                  <a:lnTo>
                    <a:pt x="868" y="1"/>
                  </a:lnTo>
                  <a:lnTo>
                    <a:pt x="856" y="1"/>
                  </a:lnTo>
                  <a:lnTo>
                    <a:pt x="845" y="3"/>
                  </a:lnTo>
                  <a:lnTo>
                    <a:pt x="836" y="7"/>
                  </a:lnTo>
                  <a:lnTo>
                    <a:pt x="827" y="11"/>
                  </a:lnTo>
                  <a:lnTo>
                    <a:pt x="819" y="19"/>
                  </a:lnTo>
                  <a:lnTo>
                    <a:pt x="813" y="28"/>
                  </a:lnTo>
                  <a:lnTo>
                    <a:pt x="808" y="39"/>
                  </a:lnTo>
                  <a:lnTo>
                    <a:pt x="726" y="246"/>
                  </a:lnTo>
                  <a:close/>
                  <a:moveTo>
                    <a:pt x="261" y="332"/>
                  </a:moveTo>
                  <a:lnTo>
                    <a:pt x="261" y="332"/>
                  </a:lnTo>
                  <a:lnTo>
                    <a:pt x="241" y="338"/>
                  </a:lnTo>
                  <a:lnTo>
                    <a:pt x="215" y="347"/>
                  </a:lnTo>
                  <a:lnTo>
                    <a:pt x="200" y="350"/>
                  </a:lnTo>
                  <a:lnTo>
                    <a:pt x="186" y="353"/>
                  </a:lnTo>
                  <a:lnTo>
                    <a:pt x="172" y="355"/>
                  </a:lnTo>
                  <a:lnTo>
                    <a:pt x="157" y="355"/>
                  </a:lnTo>
                  <a:lnTo>
                    <a:pt x="157" y="355"/>
                  </a:lnTo>
                  <a:lnTo>
                    <a:pt x="144" y="355"/>
                  </a:lnTo>
                  <a:lnTo>
                    <a:pt x="131" y="353"/>
                  </a:lnTo>
                  <a:lnTo>
                    <a:pt x="120" y="349"/>
                  </a:lnTo>
                  <a:lnTo>
                    <a:pt x="114" y="347"/>
                  </a:lnTo>
                  <a:lnTo>
                    <a:pt x="109" y="344"/>
                  </a:lnTo>
                  <a:lnTo>
                    <a:pt x="105" y="340"/>
                  </a:lnTo>
                  <a:lnTo>
                    <a:pt x="101" y="336"/>
                  </a:lnTo>
                  <a:lnTo>
                    <a:pt x="98" y="331"/>
                  </a:lnTo>
                  <a:lnTo>
                    <a:pt x="95" y="326"/>
                  </a:lnTo>
                  <a:lnTo>
                    <a:pt x="93" y="321"/>
                  </a:lnTo>
                  <a:lnTo>
                    <a:pt x="92" y="315"/>
                  </a:lnTo>
                  <a:lnTo>
                    <a:pt x="91" y="308"/>
                  </a:lnTo>
                  <a:lnTo>
                    <a:pt x="90" y="300"/>
                  </a:lnTo>
                  <a:lnTo>
                    <a:pt x="90" y="300"/>
                  </a:lnTo>
                  <a:lnTo>
                    <a:pt x="91" y="288"/>
                  </a:lnTo>
                  <a:lnTo>
                    <a:pt x="94" y="277"/>
                  </a:lnTo>
                  <a:lnTo>
                    <a:pt x="96" y="272"/>
                  </a:lnTo>
                  <a:lnTo>
                    <a:pt x="99" y="266"/>
                  </a:lnTo>
                  <a:lnTo>
                    <a:pt x="103" y="262"/>
                  </a:lnTo>
                  <a:lnTo>
                    <a:pt x="106" y="258"/>
                  </a:lnTo>
                  <a:lnTo>
                    <a:pt x="111" y="255"/>
                  </a:lnTo>
                  <a:lnTo>
                    <a:pt x="116" y="252"/>
                  </a:lnTo>
                  <a:lnTo>
                    <a:pt x="123" y="249"/>
                  </a:lnTo>
                  <a:lnTo>
                    <a:pt x="129" y="247"/>
                  </a:lnTo>
                  <a:lnTo>
                    <a:pt x="145" y="244"/>
                  </a:lnTo>
                  <a:lnTo>
                    <a:pt x="162" y="242"/>
                  </a:lnTo>
                  <a:lnTo>
                    <a:pt x="261" y="239"/>
                  </a:lnTo>
                  <a:lnTo>
                    <a:pt x="261" y="332"/>
                  </a:lnTo>
                  <a:close/>
                  <a:moveTo>
                    <a:pt x="205" y="0"/>
                  </a:moveTo>
                  <a:lnTo>
                    <a:pt x="205" y="0"/>
                  </a:lnTo>
                  <a:lnTo>
                    <a:pt x="176" y="1"/>
                  </a:lnTo>
                  <a:lnTo>
                    <a:pt x="147" y="4"/>
                  </a:lnTo>
                  <a:lnTo>
                    <a:pt x="121" y="7"/>
                  </a:lnTo>
                  <a:lnTo>
                    <a:pt x="97" y="12"/>
                  </a:lnTo>
                  <a:lnTo>
                    <a:pt x="77" y="17"/>
                  </a:lnTo>
                  <a:lnTo>
                    <a:pt x="58" y="23"/>
                  </a:lnTo>
                  <a:lnTo>
                    <a:pt x="44" y="28"/>
                  </a:lnTo>
                  <a:lnTo>
                    <a:pt x="33" y="33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63" y="98"/>
                  </a:lnTo>
                  <a:lnTo>
                    <a:pt x="92" y="91"/>
                  </a:lnTo>
                  <a:lnTo>
                    <a:pt x="111" y="86"/>
                  </a:lnTo>
                  <a:lnTo>
                    <a:pt x="133" y="82"/>
                  </a:lnTo>
                  <a:lnTo>
                    <a:pt x="155" y="80"/>
                  </a:lnTo>
                  <a:lnTo>
                    <a:pt x="179" y="79"/>
                  </a:lnTo>
                  <a:lnTo>
                    <a:pt x="179" y="79"/>
                  </a:lnTo>
                  <a:lnTo>
                    <a:pt x="197" y="80"/>
                  </a:lnTo>
                  <a:lnTo>
                    <a:pt x="214" y="82"/>
                  </a:lnTo>
                  <a:lnTo>
                    <a:pt x="221" y="84"/>
                  </a:lnTo>
                  <a:lnTo>
                    <a:pt x="228" y="86"/>
                  </a:lnTo>
                  <a:lnTo>
                    <a:pt x="234" y="90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48" y="102"/>
                  </a:lnTo>
                  <a:lnTo>
                    <a:pt x="251" y="108"/>
                  </a:lnTo>
                  <a:lnTo>
                    <a:pt x="254" y="114"/>
                  </a:lnTo>
                  <a:lnTo>
                    <a:pt x="256" y="120"/>
                  </a:lnTo>
                  <a:lnTo>
                    <a:pt x="258" y="129"/>
                  </a:lnTo>
                  <a:lnTo>
                    <a:pt x="260" y="137"/>
                  </a:lnTo>
                  <a:lnTo>
                    <a:pt x="260" y="146"/>
                  </a:lnTo>
                  <a:lnTo>
                    <a:pt x="260" y="176"/>
                  </a:lnTo>
                  <a:lnTo>
                    <a:pt x="179" y="176"/>
                  </a:lnTo>
                  <a:lnTo>
                    <a:pt x="179" y="176"/>
                  </a:lnTo>
                  <a:lnTo>
                    <a:pt x="154" y="177"/>
                  </a:lnTo>
                  <a:lnTo>
                    <a:pt x="132" y="179"/>
                  </a:lnTo>
                  <a:lnTo>
                    <a:pt x="111" y="182"/>
                  </a:lnTo>
                  <a:lnTo>
                    <a:pt x="93" y="187"/>
                  </a:lnTo>
                  <a:lnTo>
                    <a:pt x="77" y="192"/>
                  </a:lnTo>
                  <a:lnTo>
                    <a:pt x="61" y="200"/>
                  </a:lnTo>
                  <a:lnTo>
                    <a:pt x="49" y="207"/>
                  </a:lnTo>
                  <a:lnTo>
                    <a:pt x="38" y="216"/>
                  </a:lnTo>
                  <a:lnTo>
                    <a:pt x="29" y="225"/>
                  </a:lnTo>
                  <a:lnTo>
                    <a:pt x="20" y="236"/>
                  </a:lnTo>
                  <a:lnTo>
                    <a:pt x="14" y="246"/>
                  </a:lnTo>
                  <a:lnTo>
                    <a:pt x="9" y="257"/>
                  </a:lnTo>
                  <a:lnTo>
                    <a:pt x="5" y="270"/>
                  </a:lnTo>
                  <a:lnTo>
                    <a:pt x="2" y="282"/>
                  </a:lnTo>
                  <a:lnTo>
                    <a:pt x="1" y="29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23"/>
                  </a:lnTo>
                  <a:lnTo>
                    <a:pt x="3" y="338"/>
                  </a:lnTo>
                  <a:lnTo>
                    <a:pt x="7" y="352"/>
                  </a:lnTo>
                  <a:lnTo>
                    <a:pt x="12" y="364"/>
                  </a:lnTo>
                  <a:lnTo>
                    <a:pt x="19" y="376"/>
                  </a:lnTo>
                  <a:lnTo>
                    <a:pt x="27" y="386"/>
                  </a:lnTo>
                  <a:lnTo>
                    <a:pt x="35" y="394"/>
                  </a:lnTo>
                  <a:lnTo>
                    <a:pt x="45" y="401"/>
                  </a:lnTo>
                  <a:lnTo>
                    <a:pt x="54" y="408"/>
                  </a:lnTo>
                  <a:lnTo>
                    <a:pt x="65" y="414"/>
                  </a:lnTo>
                  <a:lnTo>
                    <a:pt x="77" y="418"/>
                  </a:lnTo>
                  <a:lnTo>
                    <a:pt x="89" y="422"/>
                  </a:lnTo>
                  <a:lnTo>
                    <a:pt x="101" y="424"/>
                  </a:lnTo>
                  <a:lnTo>
                    <a:pt x="113" y="426"/>
                  </a:lnTo>
                  <a:lnTo>
                    <a:pt x="126" y="427"/>
                  </a:lnTo>
                  <a:lnTo>
                    <a:pt x="138" y="428"/>
                  </a:lnTo>
                  <a:lnTo>
                    <a:pt x="138" y="428"/>
                  </a:lnTo>
                  <a:lnTo>
                    <a:pt x="151" y="427"/>
                  </a:lnTo>
                  <a:lnTo>
                    <a:pt x="164" y="426"/>
                  </a:lnTo>
                  <a:lnTo>
                    <a:pt x="189" y="423"/>
                  </a:lnTo>
                  <a:lnTo>
                    <a:pt x="209" y="418"/>
                  </a:lnTo>
                  <a:lnTo>
                    <a:pt x="227" y="412"/>
                  </a:lnTo>
                  <a:lnTo>
                    <a:pt x="241" y="406"/>
                  </a:lnTo>
                  <a:lnTo>
                    <a:pt x="252" y="401"/>
                  </a:lnTo>
                  <a:lnTo>
                    <a:pt x="260" y="397"/>
                  </a:lnTo>
                  <a:lnTo>
                    <a:pt x="264" y="396"/>
                  </a:lnTo>
                  <a:lnTo>
                    <a:pt x="264" y="396"/>
                  </a:lnTo>
                  <a:lnTo>
                    <a:pt x="266" y="397"/>
                  </a:lnTo>
                  <a:lnTo>
                    <a:pt x="270" y="398"/>
                  </a:lnTo>
                  <a:lnTo>
                    <a:pt x="276" y="401"/>
                  </a:lnTo>
                  <a:lnTo>
                    <a:pt x="284" y="404"/>
                  </a:lnTo>
                  <a:lnTo>
                    <a:pt x="295" y="407"/>
                  </a:lnTo>
                  <a:lnTo>
                    <a:pt x="311" y="411"/>
                  </a:lnTo>
                  <a:lnTo>
                    <a:pt x="329" y="412"/>
                  </a:lnTo>
                  <a:lnTo>
                    <a:pt x="352" y="41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52" y="106"/>
                  </a:lnTo>
                  <a:lnTo>
                    <a:pt x="350" y="92"/>
                  </a:lnTo>
                  <a:lnTo>
                    <a:pt x="347" y="78"/>
                  </a:lnTo>
                  <a:lnTo>
                    <a:pt x="343" y="66"/>
                  </a:lnTo>
                  <a:lnTo>
                    <a:pt x="337" y="56"/>
                  </a:lnTo>
                  <a:lnTo>
                    <a:pt x="331" y="45"/>
                  </a:lnTo>
                  <a:lnTo>
                    <a:pt x="323" y="36"/>
                  </a:lnTo>
                  <a:lnTo>
                    <a:pt x="314" y="29"/>
                  </a:lnTo>
                  <a:lnTo>
                    <a:pt x="304" y="22"/>
                  </a:lnTo>
                  <a:lnTo>
                    <a:pt x="293" y="15"/>
                  </a:lnTo>
                  <a:lnTo>
                    <a:pt x="281" y="11"/>
                  </a:lnTo>
                  <a:lnTo>
                    <a:pt x="268" y="7"/>
                  </a:lnTo>
                  <a:lnTo>
                    <a:pt x="253" y="4"/>
                  </a:lnTo>
                  <a:lnTo>
                    <a:pt x="238" y="2"/>
                  </a:lnTo>
                  <a:lnTo>
                    <a:pt x="223" y="1"/>
                  </a:lnTo>
                  <a:lnTo>
                    <a:pt x="205" y="0"/>
                  </a:lnTo>
                  <a:close/>
                  <a:moveTo>
                    <a:pt x="1319" y="332"/>
                  </a:moveTo>
                  <a:lnTo>
                    <a:pt x="1319" y="332"/>
                  </a:lnTo>
                  <a:lnTo>
                    <a:pt x="1300" y="338"/>
                  </a:lnTo>
                  <a:lnTo>
                    <a:pt x="1273" y="347"/>
                  </a:lnTo>
                  <a:lnTo>
                    <a:pt x="1259" y="350"/>
                  </a:lnTo>
                  <a:lnTo>
                    <a:pt x="1243" y="353"/>
                  </a:lnTo>
                  <a:lnTo>
                    <a:pt x="1229" y="355"/>
                  </a:lnTo>
                  <a:lnTo>
                    <a:pt x="1216" y="355"/>
                  </a:lnTo>
                  <a:lnTo>
                    <a:pt x="1216" y="355"/>
                  </a:lnTo>
                  <a:lnTo>
                    <a:pt x="1202" y="355"/>
                  </a:lnTo>
                  <a:lnTo>
                    <a:pt x="1189" y="353"/>
                  </a:lnTo>
                  <a:lnTo>
                    <a:pt x="1177" y="349"/>
                  </a:lnTo>
                  <a:lnTo>
                    <a:pt x="1172" y="347"/>
                  </a:lnTo>
                  <a:lnTo>
                    <a:pt x="1168" y="344"/>
                  </a:lnTo>
                  <a:lnTo>
                    <a:pt x="1164" y="340"/>
                  </a:lnTo>
                  <a:lnTo>
                    <a:pt x="1160" y="336"/>
                  </a:lnTo>
                  <a:lnTo>
                    <a:pt x="1157" y="331"/>
                  </a:lnTo>
                  <a:lnTo>
                    <a:pt x="1154" y="326"/>
                  </a:lnTo>
                  <a:lnTo>
                    <a:pt x="1151" y="321"/>
                  </a:lnTo>
                  <a:lnTo>
                    <a:pt x="1149" y="315"/>
                  </a:lnTo>
                  <a:lnTo>
                    <a:pt x="1148" y="308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9" y="288"/>
                  </a:lnTo>
                  <a:lnTo>
                    <a:pt x="1152" y="277"/>
                  </a:lnTo>
                  <a:lnTo>
                    <a:pt x="1155" y="272"/>
                  </a:lnTo>
                  <a:lnTo>
                    <a:pt x="1158" y="266"/>
                  </a:lnTo>
                  <a:lnTo>
                    <a:pt x="1161" y="262"/>
                  </a:lnTo>
                  <a:lnTo>
                    <a:pt x="1165" y="258"/>
                  </a:lnTo>
                  <a:lnTo>
                    <a:pt x="1170" y="255"/>
                  </a:lnTo>
                  <a:lnTo>
                    <a:pt x="1175" y="252"/>
                  </a:lnTo>
                  <a:lnTo>
                    <a:pt x="1181" y="249"/>
                  </a:lnTo>
                  <a:lnTo>
                    <a:pt x="1187" y="247"/>
                  </a:lnTo>
                  <a:lnTo>
                    <a:pt x="1203" y="244"/>
                  </a:lnTo>
                  <a:lnTo>
                    <a:pt x="1221" y="242"/>
                  </a:lnTo>
                  <a:lnTo>
                    <a:pt x="1319" y="239"/>
                  </a:lnTo>
                  <a:lnTo>
                    <a:pt x="1319" y="332"/>
                  </a:lnTo>
                  <a:close/>
                  <a:moveTo>
                    <a:pt x="1264" y="0"/>
                  </a:moveTo>
                  <a:lnTo>
                    <a:pt x="1264" y="0"/>
                  </a:lnTo>
                  <a:lnTo>
                    <a:pt x="1233" y="1"/>
                  </a:lnTo>
                  <a:lnTo>
                    <a:pt x="1206" y="4"/>
                  </a:lnTo>
                  <a:lnTo>
                    <a:pt x="1179" y="7"/>
                  </a:lnTo>
                  <a:lnTo>
                    <a:pt x="1156" y="12"/>
                  </a:lnTo>
                  <a:lnTo>
                    <a:pt x="1135" y="17"/>
                  </a:lnTo>
                  <a:lnTo>
                    <a:pt x="1117" y="23"/>
                  </a:lnTo>
                  <a:lnTo>
                    <a:pt x="1102" y="28"/>
                  </a:lnTo>
                  <a:lnTo>
                    <a:pt x="1091" y="33"/>
                  </a:lnTo>
                  <a:lnTo>
                    <a:pt x="1111" y="102"/>
                  </a:lnTo>
                  <a:lnTo>
                    <a:pt x="1111" y="102"/>
                  </a:lnTo>
                  <a:lnTo>
                    <a:pt x="1122" y="98"/>
                  </a:lnTo>
                  <a:lnTo>
                    <a:pt x="1150" y="91"/>
                  </a:lnTo>
                  <a:lnTo>
                    <a:pt x="1169" y="86"/>
                  </a:lnTo>
                  <a:lnTo>
                    <a:pt x="1190" y="82"/>
                  </a:lnTo>
                  <a:lnTo>
                    <a:pt x="1213" y="80"/>
                  </a:lnTo>
                  <a:lnTo>
                    <a:pt x="1236" y="79"/>
                  </a:lnTo>
                  <a:lnTo>
                    <a:pt x="1236" y="79"/>
                  </a:lnTo>
                  <a:lnTo>
                    <a:pt x="1256" y="80"/>
                  </a:lnTo>
                  <a:lnTo>
                    <a:pt x="1272" y="82"/>
                  </a:lnTo>
                  <a:lnTo>
                    <a:pt x="1279" y="84"/>
                  </a:lnTo>
                  <a:lnTo>
                    <a:pt x="1285" y="86"/>
                  </a:lnTo>
                  <a:lnTo>
                    <a:pt x="1291" y="90"/>
                  </a:lnTo>
                  <a:lnTo>
                    <a:pt x="1298" y="94"/>
                  </a:lnTo>
                  <a:lnTo>
                    <a:pt x="1302" y="98"/>
                  </a:lnTo>
                  <a:lnTo>
                    <a:pt x="1306" y="102"/>
                  </a:lnTo>
                  <a:lnTo>
                    <a:pt x="1310" y="108"/>
                  </a:lnTo>
                  <a:lnTo>
                    <a:pt x="1313" y="114"/>
                  </a:lnTo>
                  <a:lnTo>
                    <a:pt x="1315" y="120"/>
                  </a:lnTo>
                  <a:lnTo>
                    <a:pt x="1316" y="129"/>
                  </a:lnTo>
                  <a:lnTo>
                    <a:pt x="1317" y="137"/>
                  </a:lnTo>
                  <a:lnTo>
                    <a:pt x="1318" y="146"/>
                  </a:lnTo>
                  <a:lnTo>
                    <a:pt x="1318" y="176"/>
                  </a:lnTo>
                  <a:lnTo>
                    <a:pt x="1236" y="176"/>
                  </a:lnTo>
                  <a:lnTo>
                    <a:pt x="1236" y="176"/>
                  </a:lnTo>
                  <a:lnTo>
                    <a:pt x="1212" y="177"/>
                  </a:lnTo>
                  <a:lnTo>
                    <a:pt x="1189" y="179"/>
                  </a:lnTo>
                  <a:lnTo>
                    <a:pt x="1169" y="182"/>
                  </a:lnTo>
                  <a:lnTo>
                    <a:pt x="1150" y="187"/>
                  </a:lnTo>
                  <a:lnTo>
                    <a:pt x="1134" y="192"/>
                  </a:lnTo>
                  <a:lnTo>
                    <a:pt x="1120" y="200"/>
                  </a:lnTo>
                  <a:lnTo>
                    <a:pt x="1108" y="207"/>
                  </a:lnTo>
                  <a:lnTo>
                    <a:pt x="1096" y="216"/>
                  </a:lnTo>
                  <a:lnTo>
                    <a:pt x="1086" y="225"/>
                  </a:lnTo>
                  <a:lnTo>
                    <a:pt x="1079" y="236"/>
                  </a:lnTo>
                  <a:lnTo>
                    <a:pt x="1072" y="246"/>
                  </a:lnTo>
                  <a:lnTo>
                    <a:pt x="1067" y="257"/>
                  </a:lnTo>
                  <a:lnTo>
                    <a:pt x="1064" y="270"/>
                  </a:lnTo>
                  <a:lnTo>
                    <a:pt x="1061" y="282"/>
                  </a:lnTo>
                  <a:lnTo>
                    <a:pt x="1058" y="294"/>
                  </a:lnTo>
                  <a:lnTo>
                    <a:pt x="1058" y="307"/>
                  </a:lnTo>
                  <a:lnTo>
                    <a:pt x="1058" y="307"/>
                  </a:lnTo>
                  <a:lnTo>
                    <a:pt x="1060" y="323"/>
                  </a:lnTo>
                  <a:lnTo>
                    <a:pt x="1062" y="338"/>
                  </a:lnTo>
                  <a:lnTo>
                    <a:pt x="1066" y="352"/>
                  </a:lnTo>
                  <a:lnTo>
                    <a:pt x="1071" y="364"/>
                  </a:lnTo>
                  <a:lnTo>
                    <a:pt x="1077" y="376"/>
                  </a:lnTo>
                  <a:lnTo>
                    <a:pt x="1085" y="386"/>
                  </a:lnTo>
                  <a:lnTo>
                    <a:pt x="1093" y="394"/>
                  </a:lnTo>
                  <a:lnTo>
                    <a:pt x="1102" y="401"/>
                  </a:lnTo>
                  <a:lnTo>
                    <a:pt x="1113" y="408"/>
                  </a:lnTo>
                  <a:lnTo>
                    <a:pt x="1124" y="414"/>
                  </a:lnTo>
                  <a:lnTo>
                    <a:pt x="1135" y="418"/>
                  </a:lnTo>
                  <a:lnTo>
                    <a:pt x="1146" y="422"/>
                  </a:lnTo>
                  <a:lnTo>
                    <a:pt x="1159" y="424"/>
                  </a:lnTo>
                  <a:lnTo>
                    <a:pt x="1171" y="426"/>
                  </a:lnTo>
                  <a:lnTo>
                    <a:pt x="1183" y="427"/>
                  </a:lnTo>
                  <a:lnTo>
                    <a:pt x="1195" y="428"/>
                  </a:lnTo>
                  <a:lnTo>
                    <a:pt x="1195" y="428"/>
                  </a:lnTo>
                  <a:lnTo>
                    <a:pt x="1210" y="427"/>
                  </a:lnTo>
                  <a:lnTo>
                    <a:pt x="1223" y="426"/>
                  </a:lnTo>
                  <a:lnTo>
                    <a:pt x="1246" y="423"/>
                  </a:lnTo>
                  <a:lnTo>
                    <a:pt x="1268" y="418"/>
                  </a:lnTo>
                  <a:lnTo>
                    <a:pt x="1285" y="412"/>
                  </a:lnTo>
                  <a:lnTo>
                    <a:pt x="1300" y="406"/>
                  </a:lnTo>
                  <a:lnTo>
                    <a:pt x="1311" y="401"/>
                  </a:lnTo>
                  <a:lnTo>
                    <a:pt x="1318" y="397"/>
                  </a:lnTo>
                  <a:lnTo>
                    <a:pt x="1322" y="396"/>
                  </a:lnTo>
                  <a:lnTo>
                    <a:pt x="1322" y="396"/>
                  </a:lnTo>
                  <a:lnTo>
                    <a:pt x="1324" y="397"/>
                  </a:lnTo>
                  <a:lnTo>
                    <a:pt x="1327" y="398"/>
                  </a:lnTo>
                  <a:lnTo>
                    <a:pt x="1333" y="401"/>
                  </a:lnTo>
                  <a:lnTo>
                    <a:pt x="1341" y="404"/>
                  </a:lnTo>
                  <a:lnTo>
                    <a:pt x="1354" y="407"/>
                  </a:lnTo>
                  <a:lnTo>
                    <a:pt x="1368" y="411"/>
                  </a:lnTo>
                  <a:lnTo>
                    <a:pt x="1387" y="412"/>
                  </a:lnTo>
                  <a:lnTo>
                    <a:pt x="1411" y="413"/>
                  </a:lnTo>
                  <a:lnTo>
                    <a:pt x="1411" y="122"/>
                  </a:lnTo>
                  <a:lnTo>
                    <a:pt x="1411" y="122"/>
                  </a:lnTo>
                  <a:lnTo>
                    <a:pt x="1411" y="106"/>
                  </a:lnTo>
                  <a:lnTo>
                    <a:pt x="1409" y="92"/>
                  </a:lnTo>
                  <a:lnTo>
                    <a:pt x="1406" y="78"/>
                  </a:lnTo>
                  <a:lnTo>
                    <a:pt x="1401" y="66"/>
                  </a:lnTo>
                  <a:lnTo>
                    <a:pt x="1396" y="56"/>
                  </a:lnTo>
                  <a:lnTo>
                    <a:pt x="1388" y="45"/>
                  </a:lnTo>
                  <a:lnTo>
                    <a:pt x="1381" y="36"/>
                  </a:lnTo>
                  <a:lnTo>
                    <a:pt x="1372" y="29"/>
                  </a:lnTo>
                  <a:lnTo>
                    <a:pt x="1362" y="22"/>
                  </a:lnTo>
                  <a:lnTo>
                    <a:pt x="1351" y="15"/>
                  </a:lnTo>
                  <a:lnTo>
                    <a:pt x="1339" y="11"/>
                  </a:lnTo>
                  <a:lnTo>
                    <a:pt x="1326" y="7"/>
                  </a:lnTo>
                  <a:lnTo>
                    <a:pt x="1312" y="4"/>
                  </a:lnTo>
                  <a:lnTo>
                    <a:pt x="1297" y="2"/>
                  </a:lnTo>
                  <a:lnTo>
                    <a:pt x="1280" y="1"/>
                  </a:lnTo>
                  <a:lnTo>
                    <a:pt x="1264" y="0"/>
                  </a:lnTo>
                  <a:close/>
                  <a:moveTo>
                    <a:pt x="2735" y="317"/>
                  </a:moveTo>
                  <a:lnTo>
                    <a:pt x="2735" y="317"/>
                  </a:lnTo>
                  <a:lnTo>
                    <a:pt x="2714" y="326"/>
                  </a:lnTo>
                  <a:lnTo>
                    <a:pt x="2700" y="331"/>
                  </a:lnTo>
                  <a:lnTo>
                    <a:pt x="2686" y="335"/>
                  </a:lnTo>
                  <a:lnTo>
                    <a:pt x="2671" y="340"/>
                  </a:lnTo>
                  <a:lnTo>
                    <a:pt x="2654" y="343"/>
                  </a:lnTo>
                  <a:lnTo>
                    <a:pt x="2638" y="345"/>
                  </a:lnTo>
                  <a:lnTo>
                    <a:pt x="2621" y="346"/>
                  </a:lnTo>
                  <a:lnTo>
                    <a:pt x="2621" y="346"/>
                  </a:lnTo>
                  <a:lnTo>
                    <a:pt x="2609" y="346"/>
                  </a:lnTo>
                  <a:lnTo>
                    <a:pt x="2599" y="345"/>
                  </a:lnTo>
                  <a:lnTo>
                    <a:pt x="2590" y="343"/>
                  </a:lnTo>
                  <a:lnTo>
                    <a:pt x="2583" y="341"/>
                  </a:lnTo>
                  <a:lnTo>
                    <a:pt x="2576" y="337"/>
                  </a:lnTo>
                  <a:lnTo>
                    <a:pt x="2570" y="333"/>
                  </a:lnTo>
                  <a:lnTo>
                    <a:pt x="2564" y="328"/>
                  </a:lnTo>
                  <a:lnTo>
                    <a:pt x="2560" y="323"/>
                  </a:lnTo>
                  <a:lnTo>
                    <a:pt x="2556" y="317"/>
                  </a:lnTo>
                  <a:lnTo>
                    <a:pt x="2553" y="311"/>
                  </a:lnTo>
                  <a:lnTo>
                    <a:pt x="2551" y="302"/>
                  </a:lnTo>
                  <a:lnTo>
                    <a:pt x="2549" y="294"/>
                  </a:lnTo>
                  <a:lnTo>
                    <a:pt x="2547" y="275"/>
                  </a:lnTo>
                  <a:lnTo>
                    <a:pt x="2547" y="252"/>
                  </a:lnTo>
                  <a:lnTo>
                    <a:pt x="2547" y="4"/>
                  </a:lnTo>
                  <a:lnTo>
                    <a:pt x="2533" y="4"/>
                  </a:lnTo>
                  <a:lnTo>
                    <a:pt x="2533" y="4"/>
                  </a:lnTo>
                  <a:lnTo>
                    <a:pt x="2513" y="4"/>
                  </a:lnTo>
                  <a:lnTo>
                    <a:pt x="2490" y="6"/>
                  </a:lnTo>
                  <a:lnTo>
                    <a:pt x="2467" y="8"/>
                  </a:lnTo>
                  <a:lnTo>
                    <a:pt x="2454" y="10"/>
                  </a:lnTo>
                  <a:lnTo>
                    <a:pt x="2454" y="263"/>
                  </a:lnTo>
                  <a:lnTo>
                    <a:pt x="2454" y="263"/>
                  </a:lnTo>
                  <a:lnTo>
                    <a:pt x="2454" y="284"/>
                  </a:lnTo>
                  <a:lnTo>
                    <a:pt x="2455" y="302"/>
                  </a:lnTo>
                  <a:lnTo>
                    <a:pt x="2457" y="320"/>
                  </a:lnTo>
                  <a:lnTo>
                    <a:pt x="2459" y="336"/>
                  </a:lnTo>
                  <a:lnTo>
                    <a:pt x="2463" y="351"/>
                  </a:lnTo>
                  <a:lnTo>
                    <a:pt x="2468" y="364"/>
                  </a:lnTo>
                  <a:lnTo>
                    <a:pt x="2475" y="377"/>
                  </a:lnTo>
                  <a:lnTo>
                    <a:pt x="2482" y="387"/>
                  </a:lnTo>
                  <a:lnTo>
                    <a:pt x="2490" y="397"/>
                  </a:lnTo>
                  <a:lnTo>
                    <a:pt x="2500" y="405"/>
                  </a:lnTo>
                  <a:lnTo>
                    <a:pt x="2512" y="412"/>
                  </a:lnTo>
                  <a:lnTo>
                    <a:pt x="2525" y="418"/>
                  </a:lnTo>
                  <a:lnTo>
                    <a:pt x="2540" y="422"/>
                  </a:lnTo>
                  <a:lnTo>
                    <a:pt x="2556" y="425"/>
                  </a:lnTo>
                  <a:lnTo>
                    <a:pt x="2575" y="427"/>
                  </a:lnTo>
                  <a:lnTo>
                    <a:pt x="2595" y="428"/>
                  </a:lnTo>
                  <a:lnTo>
                    <a:pt x="2595" y="428"/>
                  </a:lnTo>
                  <a:lnTo>
                    <a:pt x="2611" y="427"/>
                  </a:lnTo>
                  <a:lnTo>
                    <a:pt x="2626" y="426"/>
                  </a:lnTo>
                  <a:lnTo>
                    <a:pt x="2640" y="425"/>
                  </a:lnTo>
                  <a:lnTo>
                    <a:pt x="2653" y="422"/>
                  </a:lnTo>
                  <a:lnTo>
                    <a:pt x="2677" y="417"/>
                  </a:lnTo>
                  <a:lnTo>
                    <a:pt x="2697" y="411"/>
                  </a:lnTo>
                  <a:lnTo>
                    <a:pt x="2714" y="404"/>
                  </a:lnTo>
                  <a:lnTo>
                    <a:pt x="2725" y="399"/>
                  </a:lnTo>
                  <a:lnTo>
                    <a:pt x="2737" y="394"/>
                  </a:lnTo>
                  <a:lnTo>
                    <a:pt x="2737" y="394"/>
                  </a:lnTo>
                  <a:lnTo>
                    <a:pt x="2743" y="397"/>
                  </a:lnTo>
                  <a:lnTo>
                    <a:pt x="2750" y="400"/>
                  </a:lnTo>
                  <a:lnTo>
                    <a:pt x="2761" y="403"/>
                  </a:lnTo>
                  <a:lnTo>
                    <a:pt x="2773" y="406"/>
                  </a:lnTo>
                  <a:lnTo>
                    <a:pt x="2788" y="409"/>
                  </a:lnTo>
                  <a:lnTo>
                    <a:pt x="2807" y="412"/>
                  </a:lnTo>
                  <a:lnTo>
                    <a:pt x="2828" y="413"/>
                  </a:lnTo>
                  <a:lnTo>
                    <a:pt x="2828" y="10"/>
                  </a:lnTo>
                  <a:lnTo>
                    <a:pt x="2828" y="10"/>
                  </a:lnTo>
                  <a:lnTo>
                    <a:pt x="2796" y="6"/>
                  </a:lnTo>
                  <a:lnTo>
                    <a:pt x="2774" y="5"/>
                  </a:lnTo>
                  <a:lnTo>
                    <a:pt x="2753" y="4"/>
                  </a:lnTo>
                  <a:lnTo>
                    <a:pt x="2735" y="4"/>
                  </a:lnTo>
                  <a:lnTo>
                    <a:pt x="2735" y="317"/>
                  </a:lnTo>
                  <a:close/>
                  <a:moveTo>
                    <a:pt x="2937" y="413"/>
                  </a:moveTo>
                  <a:lnTo>
                    <a:pt x="2937" y="413"/>
                  </a:lnTo>
                  <a:lnTo>
                    <a:pt x="2948" y="415"/>
                  </a:lnTo>
                  <a:lnTo>
                    <a:pt x="2976" y="420"/>
                  </a:lnTo>
                  <a:lnTo>
                    <a:pt x="2997" y="423"/>
                  </a:lnTo>
                  <a:lnTo>
                    <a:pt x="3020" y="425"/>
                  </a:lnTo>
                  <a:lnTo>
                    <a:pt x="3047" y="427"/>
                  </a:lnTo>
                  <a:lnTo>
                    <a:pt x="3075" y="428"/>
                  </a:lnTo>
                  <a:lnTo>
                    <a:pt x="3075" y="428"/>
                  </a:lnTo>
                  <a:lnTo>
                    <a:pt x="3091" y="427"/>
                  </a:lnTo>
                  <a:lnTo>
                    <a:pt x="3105" y="426"/>
                  </a:lnTo>
                  <a:lnTo>
                    <a:pt x="3120" y="425"/>
                  </a:lnTo>
                  <a:lnTo>
                    <a:pt x="3135" y="422"/>
                  </a:lnTo>
                  <a:lnTo>
                    <a:pt x="3150" y="419"/>
                  </a:lnTo>
                  <a:lnTo>
                    <a:pt x="3164" y="414"/>
                  </a:lnTo>
                  <a:lnTo>
                    <a:pt x="3178" y="408"/>
                  </a:lnTo>
                  <a:lnTo>
                    <a:pt x="3191" y="402"/>
                  </a:lnTo>
                  <a:lnTo>
                    <a:pt x="3202" y="394"/>
                  </a:lnTo>
                  <a:lnTo>
                    <a:pt x="3213" y="385"/>
                  </a:lnTo>
                  <a:lnTo>
                    <a:pt x="3223" y="375"/>
                  </a:lnTo>
                  <a:lnTo>
                    <a:pt x="3232" y="363"/>
                  </a:lnTo>
                  <a:lnTo>
                    <a:pt x="3239" y="350"/>
                  </a:lnTo>
                  <a:lnTo>
                    <a:pt x="3244" y="334"/>
                  </a:lnTo>
                  <a:lnTo>
                    <a:pt x="3247" y="318"/>
                  </a:lnTo>
                  <a:lnTo>
                    <a:pt x="3248" y="300"/>
                  </a:lnTo>
                  <a:lnTo>
                    <a:pt x="3248" y="300"/>
                  </a:lnTo>
                  <a:lnTo>
                    <a:pt x="3247" y="288"/>
                  </a:lnTo>
                  <a:lnTo>
                    <a:pt x="3246" y="277"/>
                  </a:lnTo>
                  <a:lnTo>
                    <a:pt x="3243" y="266"/>
                  </a:lnTo>
                  <a:lnTo>
                    <a:pt x="3239" y="256"/>
                  </a:lnTo>
                  <a:lnTo>
                    <a:pt x="3234" y="248"/>
                  </a:lnTo>
                  <a:lnTo>
                    <a:pt x="3228" y="239"/>
                  </a:lnTo>
                  <a:lnTo>
                    <a:pt x="3220" y="231"/>
                  </a:lnTo>
                  <a:lnTo>
                    <a:pt x="3213" y="224"/>
                  </a:lnTo>
                  <a:lnTo>
                    <a:pt x="3204" y="217"/>
                  </a:lnTo>
                  <a:lnTo>
                    <a:pt x="3194" y="211"/>
                  </a:lnTo>
                  <a:lnTo>
                    <a:pt x="3184" y="204"/>
                  </a:lnTo>
                  <a:lnTo>
                    <a:pt x="3171" y="199"/>
                  </a:lnTo>
                  <a:lnTo>
                    <a:pt x="3146" y="187"/>
                  </a:lnTo>
                  <a:lnTo>
                    <a:pt x="3117" y="176"/>
                  </a:lnTo>
                  <a:lnTo>
                    <a:pt x="3117" y="176"/>
                  </a:lnTo>
                  <a:lnTo>
                    <a:pt x="3086" y="164"/>
                  </a:lnTo>
                  <a:lnTo>
                    <a:pt x="3072" y="157"/>
                  </a:lnTo>
                  <a:lnTo>
                    <a:pt x="3060" y="151"/>
                  </a:lnTo>
                  <a:lnTo>
                    <a:pt x="3050" y="144"/>
                  </a:lnTo>
                  <a:lnTo>
                    <a:pt x="3046" y="140"/>
                  </a:lnTo>
                  <a:lnTo>
                    <a:pt x="3043" y="136"/>
                  </a:lnTo>
                  <a:lnTo>
                    <a:pt x="3040" y="132"/>
                  </a:lnTo>
                  <a:lnTo>
                    <a:pt x="3038" y="127"/>
                  </a:lnTo>
                  <a:lnTo>
                    <a:pt x="3037" y="121"/>
                  </a:lnTo>
                  <a:lnTo>
                    <a:pt x="3037" y="116"/>
                  </a:lnTo>
                  <a:lnTo>
                    <a:pt x="3037" y="116"/>
                  </a:lnTo>
                  <a:lnTo>
                    <a:pt x="3037" y="110"/>
                  </a:lnTo>
                  <a:lnTo>
                    <a:pt x="3039" y="104"/>
                  </a:lnTo>
                  <a:lnTo>
                    <a:pt x="3043" y="97"/>
                  </a:lnTo>
                  <a:lnTo>
                    <a:pt x="3049" y="90"/>
                  </a:lnTo>
                  <a:lnTo>
                    <a:pt x="3053" y="86"/>
                  </a:lnTo>
                  <a:lnTo>
                    <a:pt x="3057" y="83"/>
                  </a:lnTo>
                  <a:lnTo>
                    <a:pt x="3063" y="81"/>
                  </a:lnTo>
                  <a:lnTo>
                    <a:pt x="3069" y="78"/>
                  </a:lnTo>
                  <a:lnTo>
                    <a:pt x="3076" y="76"/>
                  </a:lnTo>
                  <a:lnTo>
                    <a:pt x="3084" y="75"/>
                  </a:lnTo>
                  <a:lnTo>
                    <a:pt x="3093" y="74"/>
                  </a:lnTo>
                  <a:lnTo>
                    <a:pt x="3103" y="74"/>
                  </a:lnTo>
                  <a:lnTo>
                    <a:pt x="3103" y="74"/>
                  </a:lnTo>
                  <a:lnTo>
                    <a:pt x="3122" y="75"/>
                  </a:lnTo>
                  <a:lnTo>
                    <a:pt x="3142" y="77"/>
                  </a:lnTo>
                  <a:lnTo>
                    <a:pt x="3159" y="81"/>
                  </a:lnTo>
                  <a:lnTo>
                    <a:pt x="3175" y="85"/>
                  </a:lnTo>
                  <a:lnTo>
                    <a:pt x="3199" y="94"/>
                  </a:lnTo>
                  <a:lnTo>
                    <a:pt x="3208" y="98"/>
                  </a:lnTo>
                  <a:lnTo>
                    <a:pt x="3232" y="30"/>
                  </a:lnTo>
                  <a:lnTo>
                    <a:pt x="3232" y="30"/>
                  </a:lnTo>
                  <a:lnTo>
                    <a:pt x="3213" y="22"/>
                  </a:lnTo>
                  <a:lnTo>
                    <a:pt x="3200" y="16"/>
                  </a:lnTo>
                  <a:lnTo>
                    <a:pt x="3184" y="12"/>
                  </a:lnTo>
                  <a:lnTo>
                    <a:pt x="3165" y="7"/>
                  </a:lnTo>
                  <a:lnTo>
                    <a:pt x="3144" y="4"/>
                  </a:lnTo>
                  <a:lnTo>
                    <a:pt x="3120" y="1"/>
                  </a:lnTo>
                  <a:lnTo>
                    <a:pt x="3095" y="0"/>
                  </a:lnTo>
                  <a:lnTo>
                    <a:pt x="3095" y="0"/>
                  </a:lnTo>
                  <a:lnTo>
                    <a:pt x="3080" y="1"/>
                  </a:lnTo>
                  <a:lnTo>
                    <a:pt x="3066" y="2"/>
                  </a:lnTo>
                  <a:lnTo>
                    <a:pt x="3052" y="4"/>
                  </a:lnTo>
                  <a:lnTo>
                    <a:pt x="3039" y="8"/>
                  </a:lnTo>
                  <a:lnTo>
                    <a:pt x="3025" y="12"/>
                  </a:lnTo>
                  <a:lnTo>
                    <a:pt x="3013" y="17"/>
                  </a:lnTo>
                  <a:lnTo>
                    <a:pt x="3001" y="24"/>
                  </a:lnTo>
                  <a:lnTo>
                    <a:pt x="2990" y="31"/>
                  </a:lnTo>
                  <a:lnTo>
                    <a:pt x="2979" y="39"/>
                  </a:lnTo>
                  <a:lnTo>
                    <a:pt x="2970" y="47"/>
                  </a:lnTo>
                  <a:lnTo>
                    <a:pt x="2962" y="58"/>
                  </a:lnTo>
                  <a:lnTo>
                    <a:pt x="2956" y="69"/>
                  </a:lnTo>
                  <a:lnTo>
                    <a:pt x="2950" y="80"/>
                  </a:lnTo>
                  <a:lnTo>
                    <a:pt x="2946" y="94"/>
                  </a:lnTo>
                  <a:lnTo>
                    <a:pt x="2944" y="107"/>
                  </a:lnTo>
                  <a:lnTo>
                    <a:pt x="2943" y="122"/>
                  </a:lnTo>
                  <a:lnTo>
                    <a:pt x="2943" y="122"/>
                  </a:lnTo>
                  <a:lnTo>
                    <a:pt x="2944" y="137"/>
                  </a:lnTo>
                  <a:lnTo>
                    <a:pt x="2946" y="150"/>
                  </a:lnTo>
                  <a:lnTo>
                    <a:pt x="2950" y="164"/>
                  </a:lnTo>
                  <a:lnTo>
                    <a:pt x="2956" y="175"/>
                  </a:lnTo>
                  <a:lnTo>
                    <a:pt x="2962" y="185"/>
                  </a:lnTo>
                  <a:lnTo>
                    <a:pt x="2970" y="194"/>
                  </a:lnTo>
                  <a:lnTo>
                    <a:pt x="2979" y="203"/>
                  </a:lnTo>
                  <a:lnTo>
                    <a:pt x="2988" y="210"/>
                  </a:lnTo>
                  <a:lnTo>
                    <a:pt x="2999" y="217"/>
                  </a:lnTo>
                  <a:lnTo>
                    <a:pt x="3010" y="223"/>
                  </a:lnTo>
                  <a:lnTo>
                    <a:pt x="3021" y="229"/>
                  </a:lnTo>
                  <a:lnTo>
                    <a:pt x="3032" y="235"/>
                  </a:lnTo>
                  <a:lnTo>
                    <a:pt x="3056" y="243"/>
                  </a:lnTo>
                  <a:lnTo>
                    <a:pt x="3079" y="251"/>
                  </a:lnTo>
                  <a:lnTo>
                    <a:pt x="3079" y="251"/>
                  </a:lnTo>
                  <a:lnTo>
                    <a:pt x="3108" y="261"/>
                  </a:lnTo>
                  <a:lnTo>
                    <a:pt x="3121" y="266"/>
                  </a:lnTo>
                  <a:lnTo>
                    <a:pt x="3133" y="273"/>
                  </a:lnTo>
                  <a:lnTo>
                    <a:pt x="3142" y="280"/>
                  </a:lnTo>
                  <a:lnTo>
                    <a:pt x="3148" y="287"/>
                  </a:lnTo>
                  <a:lnTo>
                    <a:pt x="3151" y="291"/>
                  </a:lnTo>
                  <a:lnTo>
                    <a:pt x="3153" y="296"/>
                  </a:lnTo>
                  <a:lnTo>
                    <a:pt x="3154" y="300"/>
                  </a:lnTo>
                  <a:lnTo>
                    <a:pt x="3154" y="306"/>
                  </a:lnTo>
                  <a:lnTo>
                    <a:pt x="3154" y="306"/>
                  </a:lnTo>
                  <a:lnTo>
                    <a:pt x="3154" y="315"/>
                  </a:lnTo>
                  <a:lnTo>
                    <a:pt x="3151" y="324"/>
                  </a:lnTo>
                  <a:lnTo>
                    <a:pt x="3149" y="328"/>
                  </a:lnTo>
                  <a:lnTo>
                    <a:pt x="3146" y="332"/>
                  </a:lnTo>
                  <a:lnTo>
                    <a:pt x="3143" y="335"/>
                  </a:lnTo>
                  <a:lnTo>
                    <a:pt x="3139" y="340"/>
                  </a:lnTo>
                  <a:lnTo>
                    <a:pt x="3134" y="343"/>
                  </a:lnTo>
                  <a:lnTo>
                    <a:pt x="3127" y="346"/>
                  </a:lnTo>
                  <a:lnTo>
                    <a:pt x="3121" y="348"/>
                  </a:lnTo>
                  <a:lnTo>
                    <a:pt x="3113" y="350"/>
                  </a:lnTo>
                  <a:lnTo>
                    <a:pt x="3104" y="352"/>
                  </a:lnTo>
                  <a:lnTo>
                    <a:pt x="3095" y="353"/>
                  </a:lnTo>
                  <a:lnTo>
                    <a:pt x="3071" y="354"/>
                  </a:lnTo>
                  <a:lnTo>
                    <a:pt x="3071" y="354"/>
                  </a:lnTo>
                  <a:lnTo>
                    <a:pt x="3050" y="354"/>
                  </a:lnTo>
                  <a:lnTo>
                    <a:pt x="3029" y="352"/>
                  </a:lnTo>
                  <a:lnTo>
                    <a:pt x="2992" y="348"/>
                  </a:lnTo>
                  <a:lnTo>
                    <a:pt x="2965" y="344"/>
                  </a:lnTo>
                  <a:lnTo>
                    <a:pt x="2955" y="342"/>
                  </a:lnTo>
                  <a:lnTo>
                    <a:pt x="2937" y="413"/>
                  </a:lnTo>
                  <a:close/>
                  <a:moveTo>
                    <a:pt x="1639" y="80"/>
                  </a:moveTo>
                  <a:lnTo>
                    <a:pt x="1639" y="80"/>
                  </a:lnTo>
                  <a:lnTo>
                    <a:pt x="1653" y="77"/>
                  </a:lnTo>
                  <a:lnTo>
                    <a:pt x="1670" y="75"/>
                  </a:lnTo>
                  <a:lnTo>
                    <a:pt x="1691" y="73"/>
                  </a:lnTo>
                  <a:lnTo>
                    <a:pt x="1712" y="73"/>
                  </a:lnTo>
                  <a:lnTo>
                    <a:pt x="1712" y="73"/>
                  </a:lnTo>
                  <a:lnTo>
                    <a:pt x="1726" y="73"/>
                  </a:lnTo>
                  <a:lnTo>
                    <a:pt x="1737" y="74"/>
                  </a:lnTo>
                  <a:lnTo>
                    <a:pt x="1749" y="77"/>
                  </a:lnTo>
                  <a:lnTo>
                    <a:pt x="1760" y="80"/>
                  </a:lnTo>
                  <a:lnTo>
                    <a:pt x="1771" y="84"/>
                  </a:lnTo>
                  <a:lnTo>
                    <a:pt x="1780" y="90"/>
                  </a:lnTo>
                  <a:lnTo>
                    <a:pt x="1790" y="97"/>
                  </a:lnTo>
                  <a:lnTo>
                    <a:pt x="1798" y="104"/>
                  </a:lnTo>
                  <a:lnTo>
                    <a:pt x="1805" y="113"/>
                  </a:lnTo>
                  <a:lnTo>
                    <a:pt x="1813" y="122"/>
                  </a:lnTo>
                  <a:lnTo>
                    <a:pt x="1819" y="134"/>
                  </a:lnTo>
                  <a:lnTo>
                    <a:pt x="1824" y="147"/>
                  </a:lnTo>
                  <a:lnTo>
                    <a:pt x="1828" y="161"/>
                  </a:lnTo>
                  <a:lnTo>
                    <a:pt x="1831" y="176"/>
                  </a:lnTo>
                  <a:lnTo>
                    <a:pt x="1832" y="192"/>
                  </a:lnTo>
                  <a:lnTo>
                    <a:pt x="1833" y="211"/>
                  </a:lnTo>
                  <a:lnTo>
                    <a:pt x="1833" y="211"/>
                  </a:lnTo>
                  <a:lnTo>
                    <a:pt x="1833" y="228"/>
                  </a:lnTo>
                  <a:lnTo>
                    <a:pt x="1832" y="245"/>
                  </a:lnTo>
                  <a:lnTo>
                    <a:pt x="1830" y="260"/>
                  </a:lnTo>
                  <a:lnTo>
                    <a:pt x="1827" y="275"/>
                  </a:lnTo>
                  <a:lnTo>
                    <a:pt x="1824" y="288"/>
                  </a:lnTo>
                  <a:lnTo>
                    <a:pt x="1820" y="299"/>
                  </a:lnTo>
                  <a:lnTo>
                    <a:pt x="1814" y="311"/>
                  </a:lnTo>
                  <a:lnTo>
                    <a:pt x="1807" y="320"/>
                  </a:lnTo>
                  <a:lnTo>
                    <a:pt x="1799" y="328"/>
                  </a:lnTo>
                  <a:lnTo>
                    <a:pt x="1790" y="335"/>
                  </a:lnTo>
                  <a:lnTo>
                    <a:pt x="1780" y="342"/>
                  </a:lnTo>
                  <a:lnTo>
                    <a:pt x="1768" y="347"/>
                  </a:lnTo>
                  <a:lnTo>
                    <a:pt x="1754" y="350"/>
                  </a:lnTo>
                  <a:lnTo>
                    <a:pt x="1739" y="353"/>
                  </a:lnTo>
                  <a:lnTo>
                    <a:pt x="1723" y="355"/>
                  </a:lnTo>
                  <a:lnTo>
                    <a:pt x="1704" y="355"/>
                  </a:lnTo>
                  <a:lnTo>
                    <a:pt x="1704" y="355"/>
                  </a:lnTo>
                  <a:lnTo>
                    <a:pt x="1681" y="354"/>
                  </a:lnTo>
                  <a:lnTo>
                    <a:pt x="1659" y="353"/>
                  </a:lnTo>
                  <a:lnTo>
                    <a:pt x="1639" y="351"/>
                  </a:lnTo>
                  <a:lnTo>
                    <a:pt x="1639" y="80"/>
                  </a:lnTo>
                  <a:close/>
                  <a:moveTo>
                    <a:pt x="1717" y="0"/>
                  </a:moveTo>
                  <a:lnTo>
                    <a:pt x="1717" y="0"/>
                  </a:lnTo>
                  <a:lnTo>
                    <a:pt x="1696" y="1"/>
                  </a:lnTo>
                  <a:lnTo>
                    <a:pt x="1675" y="2"/>
                  </a:lnTo>
                  <a:lnTo>
                    <a:pt x="1652" y="4"/>
                  </a:lnTo>
                  <a:lnTo>
                    <a:pt x="1629" y="7"/>
                  </a:lnTo>
                  <a:lnTo>
                    <a:pt x="1606" y="10"/>
                  </a:lnTo>
                  <a:lnTo>
                    <a:pt x="1585" y="14"/>
                  </a:lnTo>
                  <a:lnTo>
                    <a:pt x="1564" y="20"/>
                  </a:lnTo>
                  <a:lnTo>
                    <a:pt x="1546" y="26"/>
                  </a:lnTo>
                  <a:lnTo>
                    <a:pt x="1546" y="415"/>
                  </a:lnTo>
                  <a:lnTo>
                    <a:pt x="1546" y="415"/>
                  </a:lnTo>
                  <a:lnTo>
                    <a:pt x="1561" y="418"/>
                  </a:lnTo>
                  <a:lnTo>
                    <a:pt x="1580" y="420"/>
                  </a:lnTo>
                  <a:lnTo>
                    <a:pt x="1619" y="424"/>
                  </a:lnTo>
                  <a:lnTo>
                    <a:pt x="1662" y="427"/>
                  </a:lnTo>
                  <a:lnTo>
                    <a:pt x="1701" y="428"/>
                  </a:lnTo>
                  <a:lnTo>
                    <a:pt x="1701" y="428"/>
                  </a:lnTo>
                  <a:lnTo>
                    <a:pt x="1732" y="427"/>
                  </a:lnTo>
                  <a:lnTo>
                    <a:pt x="1758" y="425"/>
                  </a:lnTo>
                  <a:lnTo>
                    <a:pt x="1784" y="421"/>
                  </a:lnTo>
                  <a:lnTo>
                    <a:pt x="1807" y="415"/>
                  </a:lnTo>
                  <a:lnTo>
                    <a:pt x="1828" y="408"/>
                  </a:lnTo>
                  <a:lnTo>
                    <a:pt x="1847" y="399"/>
                  </a:lnTo>
                  <a:lnTo>
                    <a:pt x="1855" y="394"/>
                  </a:lnTo>
                  <a:lnTo>
                    <a:pt x="1864" y="389"/>
                  </a:lnTo>
                  <a:lnTo>
                    <a:pt x="1872" y="383"/>
                  </a:lnTo>
                  <a:lnTo>
                    <a:pt x="1879" y="377"/>
                  </a:lnTo>
                  <a:lnTo>
                    <a:pt x="1885" y="369"/>
                  </a:lnTo>
                  <a:lnTo>
                    <a:pt x="1891" y="362"/>
                  </a:lnTo>
                  <a:lnTo>
                    <a:pt x="1897" y="355"/>
                  </a:lnTo>
                  <a:lnTo>
                    <a:pt x="1902" y="347"/>
                  </a:lnTo>
                  <a:lnTo>
                    <a:pt x="1907" y="337"/>
                  </a:lnTo>
                  <a:lnTo>
                    <a:pt x="1912" y="329"/>
                  </a:lnTo>
                  <a:lnTo>
                    <a:pt x="1919" y="309"/>
                  </a:lnTo>
                  <a:lnTo>
                    <a:pt x="1924" y="287"/>
                  </a:lnTo>
                  <a:lnTo>
                    <a:pt x="1928" y="264"/>
                  </a:lnTo>
                  <a:lnTo>
                    <a:pt x="1930" y="239"/>
                  </a:lnTo>
                  <a:lnTo>
                    <a:pt x="1931" y="211"/>
                  </a:lnTo>
                  <a:lnTo>
                    <a:pt x="1931" y="211"/>
                  </a:lnTo>
                  <a:lnTo>
                    <a:pt x="1930" y="187"/>
                  </a:lnTo>
                  <a:lnTo>
                    <a:pt x="1927" y="164"/>
                  </a:lnTo>
                  <a:lnTo>
                    <a:pt x="1923" y="143"/>
                  </a:lnTo>
                  <a:lnTo>
                    <a:pt x="1917" y="122"/>
                  </a:lnTo>
                  <a:lnTo>
                    <a:pt x="1909" y="104"/>
                  </a:lnTo>
                  <a:lnTo>
                    <a:pt x="1898" y="86"/>
                  </a:lnTo>
                  <a:lnTo>
                    <a:pt x="1887" y="71"/>
                  </a:lnTo>
                  <a:lnTo>
                    <a:pt x="1874" y="57"/>
                  </a:lnTo>
                  <a:lnTo>
                    <a:pt x="1860" y="43"/>
                  </a:lnTo>
                  <a:lnTo>
                    <a:pt x="1843" y="32"/>
                  </a:lnTo>
                  <a:lnTo>
                    <a:pt x="1826" y="23"/>
                  </a:lnTo>
                  <a:lnTo>
                    <a:pt x="1806" y="14"/>
                  </a:lnTo>
                  <a:lnTo>
                    <a:pt x="1786" y="8"/>
                  </a:lnTo>
                  <a:lnTo>
                    <a:pt x="1764" y="4"/>
                  </a:lnTo>
                  <a:lnTo>
                    <a:pt x="1741" y="1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160" y="3974"/>
              <a:ext cx="76" cy="107"/>
            </a:xfrm>
            <a:custGeom>
              <a:avLst/>
              <a:gdLst>
                <a:gd name="T0" fmla="*/ 0 w 305"/>
                <a:gd name="T1" fmla="*/ 407 h 428"/>
                <a:gd name="T2" fmla="*/ 0 w 305"/>
                <a:gd name="T3" fmla="*/ 407 h 428"/>
                <a:gd name="T4" fmla="*/ 13 w 305"/>
                <a:gd name="T5" fmla="*/ 411 h 428"/>
                <a:gd name="T6" fmla="*/ 47 w 305"/>
                <a:gd name="T7" fmla="*/ 418 h 428"/>
                <a:gd name="T8" fmla="*/ 71 w 305"/>
                <a:gd name="T9" fmla="*/ 421 h 428"/>
                <a:gd name="T10" fmla="*/ 98 w 305"/>
                <a:gd name="T11" fmla="*/ 425 h 428"/>
                <a:gd name="T12" fmla="*/ 129 w 305"/>
                <a:gd name="T13" fmla="*/ 427 h 428"/>
                <a:gd name="T14" fmla="*/ 163 w 305"/>
                <a:gd name="T15" fmla="*/ 428 h 428"/>
                <a:gd name="T16" fmla="*/ 163 w 305"/>
                <a:gd name="T17" fmla="*/ 428 h 428"/>
                <a:gd name="T18" fmla="*/ 197 w 305"/>
                <a:gd name="T19" fmla="*/ 427 h 428"/>
                <a:gd name="T20" fmla="*/ 226 w 305"/>
                <a:gd name="T21" fmla="*/ 426 h 428"/>
                <a:gd name="T22" fmla="*/ 251 w 305"/>
                <a:gd name="T23" fmla="*/ 424 h 428"/>
                <a:gd name="T24" fmla="*/ 270 w 305"/>
                <a:gd name="T25" fmla="*/ 422 h 428"/>
                <a:gd name="T26" fmla="*/ 297 w 305"/>
                <a:gd name="T27" fmla="*/ 419 h 428"/>
                <a:gd name="T28" fmla="*/ 305 w 305"/>
                <a:gd name="T29" fmla="*/ 417 h 428"/>
                <a:gd name="T30" fmla="*/ 305 w 305"/>
                <a:gd name="T31" fmla="*/ 346 h 428"/>
                <a:gd name="T32" fmla="*/ 305 w 305"/>
                <a:gd name="T33" fmla="*/ 346 h 428"/>
                <a:gd name="T34" fmla="*/ 297 w 305"/>
                <a:gd name="T35" fmla="*/ 347 h 428"/>
                <a:gd name="T36" fmla="*/ 272 w 305"/>
                <a:gd name="T37" fmla="*/ 351 h 428"/>
                <a:gd name="T38" fmla="*/ 235 w 305"/>
                <a:gd name="T39" fmla="*/ 354 h 428"/>
                <a:gd name="T40" fmla="*/ 213 w 305"/>
                <a:gd name="T41" fmla="*/ 355 h 428"/>
                <a:gd name="T42" fmla="*/ 188 w 305"/>
                <a:gd name="T43" fmla="*/ 355 h 428"/>
                <a:gd name="T44" fmla="*/ 188 w 305"/>
                <a:gd name="T45" fmla="*/ 355 h 428"/>
                <a:gd name="T46" fmla="*/ 167 w 305"/>
                <a:gd name="T47" fmla="*/ 355 h 428"/>
                <a:gd name="T48" fmla="*/ 149 w 305"/>
                <a:gd name="T49" fmla="*/ 354 h 428"/>
                <a:gd name="T50" fmla="*/ 118 w 305"/>
                <a:gd name="T51" fmla="*/ 351 h 428"/>
                <a:gd name="T52" fmla="*/ 99 w 305"/>
                <a:gd name="T53" fmla="*/ 349 h 428"/>
                <a:gd name="T54" fmla="*/ 92 w 305"/>
                <a:gd name="T55" fmla="*/ 348 h 428"/>
                <a:gd name="T56" fmla="*/ 92 w 305"/>
                <a:gd name="T57" fmla="*/ 247 h 428"/>
                <a:gd name="T58" fmla="*/ 276 w 305"/>
                <a:gd name="T59" fmla="*/ 247 h 428"/>
                <a:gd name="T60" fmla="*/ 276 w 305"/>
                <a:gd name="T61" fmla="*/ 175 h 428"/>
                <a:gd name="T62" fmla="*/ 92 w 305"/>
                <a:gd name="T63" fmla="*/ 175 h 428"/>
                <a:gd name="T64" fmla="*/ 92 w 305"/>
                <a:gd name="T65" fmla="*/ 79 h 428"/>
                <a:gd name="T66" fmla="*/ 92 w 305"/>
                <a:gd name="T67" fmla="*/ 79 h 428"/>
                <a:gd name="T68" fmla="*/ 99 w 305"/>
                <a:gd name="T69" fmla="*/ 78 h 428"/>
                <a:gd name="T70" fmla="*/ 117 w 305"/>
                <a:gd name="T71" fmla="*/ 76 h 428"/>
                <a:gd name="T72" fmla="*/ 145 w 305"/>
                <a:gd name="T73" fmla="*/ 74 h 428"/>
                <a:gd name="T74" fmla="*/ 182 w 305"/>
                <a:gd name="T75" fmla="*/ 73 h 428"/>
                <a:gd name="T76" fmla="*/ 182 w 305"/>
                <a:gd name="T77" fmla="*/ 73 h 428"/>
                <a:gd name="T78" fmla="*/ 205 w 305"/>
                <a:gd name="T79" fmla="*/ 73 h 428"/>
                <a:gd name="T80" fmla="*/ 226 w 305"/>
                <a:gd name="T81" fmla="*/ 74 h 428"/>
                <a:gd name="T82" fmla="*/ 263 w 305"/>
                <a:gd name="T83" fmla="*/ 77 h 428"/>
                <a:gd name="T84" fmla="*/ 289 w 305"/>
                <a:gd name="T85" fmla="*/ 80 h 428"/>
                <a:gd name="T86" fmla="*/ 298 w 305"/>
                <a:gd name="T87" fmla="*/ 82 h 428"/>
                <a:gd name="T88" fmla="*/ 298 w 305"/>
                <a:gd name="T89" fmla="*/ 10 h 428"/>
                <a:gd name="T90" fmla="*/ 298 w 305"/>
                <a:gd name="T91" fmla="*/ 10 h 428"/>
                <a:gd name="T92" fmla="*/ 289 w 305"/>
                <a:gd name="T93" fmla="*/ 9 h 428"/>
                <a:gd name="T94" fmla="*/ 264 w 305"/>
                <a:gd name="T95" fmla="*/ 5 h 428"/>
                <a:gd name="T96" fmla="*/ 224 w 305"/>
                <a:gd name="T97" fmla="*/ 2 h 428"/>
                <a:gd name="T98" fmla="*/ 200 w 305"/>
                <a:gd name="T99" fmla="*/ 1 h 428"/>
                <a:gd name="T100" fmla="*/ 172 w 305"/>
                <a:gd name="T101" fmla="*/ 0 h 428"/>
                <a:gd name="T102" fmla="*/ 172 w 305"/>
                <a:gd name="T103" fmla="*/ 0 h 428"/>
                <a:gd name="T104" fmla="*/ 134 w 305"/>
                <a:gd name="T105" fmla="*/ 1 h 428"/>
                <a:gd name="T106" fmla="*/ 102 w 305"/>
                <a:gd name="T107" fmla="*/ 3 h 428"/>
                <a:gd name="T108" fmla="*/ 72 w 305"/>
                <a:gd name="T109" fmla="*/ 6 h 428"/>
                <a:gd name="T110" fmla="*/ 47 w 305"/>
                <a:gd name="T111" fmla="*/ 9 h 428"/>
                <a:gd name="T112" fmla="*/ 27 w 305"/>
                <a:gd name="T113" fmla="*/ 13 h 428"/>
                <a:gd name="T114" fmla="*/ 13 w 305"/>
                <a:gd name="T115" fmla="*/ 15 h 428"/>
                <a:gd name="T116" fmla="*/ 0 w 305"/>
                <a:gd name="T117" fmla="*/ 19 h 428"/>
                <a:gd name="T118" fmla="*/ 0 w 305"/>
                <a:gd name="T119" fmla="*/ 40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5" h="428">
                  <a:moveTo>
                    <a:pt x="0" y="407"/>
                  </a:moveTo>
                  <a:lnTo>
                    <a:pt x="0" y="407"/>
                  </a:lnTo>
                  <a:lnTo>
                    <a:pt x="13" y="411"/>
                  </a:lnTo>
                  <a:lnTo>
                    <a:pt x="47" y="418"/>
                  </a:lnTo>
                  <a:lnTo>
                    <a:pt x="71" y="421"/>
                  </a:lnTo>
                  <a:lnTo>
                    <a:pt x="98" y="425"/>
                  </a:lnTo>
                  <a:lnTo>
                    <a:pt x="129" y="427"/>
                  </a:lnTo>
                  <a:lnTo>
                    <a:pt x="163" y="428"/>
                  </a:lnTo>
                  <a:lnTo>
                    <a:pt x="163" y="428"/>
                  </a:lnTo>
                  <a:lnTo>
                    <a:pt x="197" y="427"/>
                  </a:lnTo>
                  <a:lnTo>
                    <a:pt x="226" y="426"/>
                  </a:lnTo>
                  <a:lnTo>
                    <a:pt x="251" y="424"/>
                  </a:lnTo>
                  <a:lnTo>
                    <a:pt x="270" y="422"/>
                  </a:lnTo>
                  <a:lnTo>
                    <a:pt x="297" y="419"/>
                  </a:lnTo>
                  <a:lnTo>
                    <a:pt x="305" y="417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297" y="347"/>
                  </a:lnTo>
                  <a:lnTo>
                    <a:pt x="272" y="351"/>
                  </a:lnTo>
                  <a:lnTo>
                    <a:pt x="235" y="354"/>
                  </a:lnTo>
                  <a:lnTo>
                    <a:pt x="213" y="355"/>
                  </a:lnTo>
                  <a:lnTo>
                    <a:pt x="188" y="355"/>
                  </a:lnTo>
                  <a:lnTo>
                    <a:pt x="188" y="355"/>
                  </a:lnTo>
                  <a:lnTo>
                    <a:pt x="167" y="355"/>
                  </a:lnTo>
                  <a:lnTo>
                    <a:pt x="149" y="354"/>
                  </a:lnTo>
                  <a:lnTo>
                    <a:pt x="118" y="351"/>
                  </a:lnTo>
                  <a:lnTo>
                    <a:pt x="99" y="349"/>
                  </a:lnTo>
                  <a:lnTo>
                    <a:pt x="92" y="348"/>
                  </a:lnTo>
                  <a:lnTo>
                    <a:pt x="92" y="247"/>
                  </a:lnTo>
                  <a:lnTo>
                    <a:pt x="276" y="247"/>
                  </a:lnTo>
                  <a:lnTo>
                    <a:pt x="276" y="175"/>
                  </a:lnTo>
                  <a:lnTo>
                    <a:pt x="92" y="175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9" y="78"/>
                  </a:lnTo>
                  <a:lnTo>
                    <a:pt x="117" y="76"/>
                  </a:lnTo>
                  <a:lnTo>
                    <a:pt x="145" y="74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205" y="73"/>
                  </a:lnTo>
                  <a:lnTo>
                    <a:pt x="226" y="74"/>
                  </a:lnTo>
                  <a:lnTo>
                    <a:pt x="263" y="77"/>
                  </a:lnTo>
                  <a:lnTo>
                    <a:pt x="289" y="80"/>
                  </a:lnTo>
                  <a:lnTo>
                    <a:pt x="298" y="82"/>
                  </a:lnTo>
                  <a:lnTo>
                    <a:pt x="298" y="10"/>
                  </a:lnTo>
                  <a:lnTo>
                    <a:pt x="298" y="10"/>
                  </a:lnTo>
                  <a:lnTo>
                    <a:pt x="289" y="9"/>
                  </a:lnTo>
                  <a:lnTo>
                    <a:pt x="264" y="5"/>
                  </a:lnTo>
                  <a:lnTo>
                    <a:pt x="224" y="2"/>
                  </a:lnTo>
                  <a:lnTo>
                    <a:pt x="200" y="1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34" y="1"/>
                  </a:lnTo>
                  <a:lnTo>
                    <a:pt x="102" y="3"/>
                  </a:lnTo>
                  <a:lnTo>
                    <a:pt x="72" y="6"/>
                  </a:lnTo>
                  <a:lnTo>
                    <a:pt x="47" y="9"/>
                  </a:lnTo>
                  <a:lnTo>
                    <a:pt x="27" y="13"/>
                  </a:lnTo>
                  <a:lnTo>
                    <a:pt x="13" y="15"/>
                  </a:lnTo>
                  <a:lnTo>
                    <a:pt x="0" y="19"/>
                  </a:lnTo>
                  <a:lnTo>
                    <a:pt x="0" y="4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767" y="3974"/>
              <a:ext cx="124" cy="105"/>
            </a:xfrm>
            <a:custGeom>
              <a:avLst/>
              <a:gdLst>
                <a:gd name="T0" fmla="*/ 255 w 496"/>
                <a:gd name="T1" fmla="*/ 246 h 422"/>
                <a:gd name="T2" fmla="*/ 255 w 496"/>
                <a:gd name="T3" fmla="*/ 246 h 422"/>
                <a:gd name="T4" fmla="*/ 251 w 496"/>
                <a:gd name="T5" fmla="*/ 257 h 422"/>
                <a:gd name="T6" fmla="*/ 248 w 496"/>
                <a:gd name="T7" fmla="*/ 270 h 422"/>
                <a:gd name="T8" fmla="*/ 248 w 496"/>
                <a:gd name="T9" fmla="*/ 270 h 422"/>
                <a:gd name="T10" fmla="*/ 244 w 496"/>
                <a:gd name="T11" fmla="*/ 257 h 422"/>
                <a:gd name="T12" fmla="*/ 241 w 496"/>
                <a:gd name="T13" fmla="*/ 246 h 422"/>
                <a:gd name="T14" fmla="*/ 159 w 496"/>
                <a:gd name="T15" fmla="*/ 39 h 422"/>
                <a:gd name="T16" fmla="*/ 159 w 496"/>
                <a:gd name="T17" fmla="*/ 39 h 422"/>
                <a:gd name="T18" fmla="*/ 153 w 496"/>
                <a:gd name="T19" fmla="*/ 28 h 422"/>
                <a:gd name="T20" fmla="*/ 147 w 496"/>
                <a:gd name="T21" fmla="*/ 19 h 422"/>
                <a:gd name="T22" fmla="*/ 140 w 496"/>
                <a:gd name="T23" fmla="*/ 11 h 422"/>
                <a:gd name="T24" fmla="*/ 132 w 496"/>
                <a:gd name="T25" fmla="*/ 7 h 422"/>
                <a:gd name="T26" fmla="*/ 122 w 496"/>
                <a:gd name="T27" fmla="*/ 3 h 422"/>
                <a:gd name="T28" fmla="*/ 110 w 496"/>
                <a:gd name="T29" fmla="*/ 1 h 422"/>
                <a:gd name="T30" fmla="*/ 98 w 496"/>
                <a:gd name="T31" fmla="*/ 1 h 422"/>
                <a:gd name="T32" fmla="*/ 84 w 496"/>
                <a:gd name="T33" fmla="*/ 0 h 422"/>
                <a:gd name="T34" fmla="*/ 84 w 496"/>
                <a:gd name="T35" fmla="*/ 0 h 422"/>
                <a:gd name="T36" fmla="*/ 58 w 496"/>
                <a:gd name="T37" fmla="*/ 1 h 422"/>
                <a:gd name="T38" fmla="*/ 42 w 496"/>
                <a:gd name="T39" fmla="*/ 2 h 422"/>
                <a:gd name="T40" fmla="*/ 0 w 496"/>
                <a:gd name="T41" fmla="*/ 422 h 422"/>
                <a:gd name="T42" fmla="*/ 93 w 496"/>
                <a:gd name="T43" fmla="*/ 422 h 422"/>
                <a:gd name="T44" fmla="*/ 113 w 496"/>
                <a:gd name="T45" fmla="*/ 140 h 422"/>
                <a:gd name="T46" fmla="*/ 201 w 496"/>
                <a:gd name="T47" fmla="*/ 353 h 422"/>
                <a:gd name="T48" fmla="*/ 201 w 496"/>
                <a:gd name="T49" fmla="*/ 353 h 422"/>
                <a:gd name="T50" fmla="*/ 204 w 496"/>
                <a:gd name="T51" fmla="*/ 359 h 422"/>
                <a:gd name="T52" fmla="*/ 208 w 496"/>
                <a:gd name="T53" fmla="*/ 364 h 422"/>
                <a:gd name="T54" fmla="*/ 213 w 496"/>
                <a:gd name="T55" fmla="*/ 368 h 422"/>
                <a:gd name="T56" fmla="*/ 218 w 496"/>
                <a:gd name="T57" fmla="*/ 371 h 422"/>
                <a:gd name="T58" fmla="*/ 224 w 496"/>
                <a:gd name="T59" fmla="*/ 373 h 422"/>
                <a:gd name="T60" fmla="*/ 231 w 496"/>
                <a:gd name="T61" fmla="*/ 376 h 422"/>
                <a:gd name="T62" fmla="*/ 239 w 496"/>
                <a:gd name="T63" fmla="*/ 377 h 422"/>
                <a:gd name="T64" fmla="*/ 248 w 496"/>
                <a:gd name="T65" fmla="*/ 377 h 422"/>
                <a:gd name="T66" fmla="*/ 248 w 496"/>
                <a:gd name="T67" fmla="*/ 377 h 422"/>
                <a:gd name="T68" fmla="*/ 257 w 496"/>
                <a:gd name="T69" fmla="*/ 377 h 422"/>
                <a:gd name="T70" fmla="*/ 266 w 496"/>
                <a:gd name="T71" fmla="*/ 376 h 422"/>
                <a:gd name="T72" fmla="*/ 273 w 496"/>
                <a:gd name="T73" fmla="*/ 373 h 422"/>
                <a:gd name="T74" fmla="*/ 279 w 496"/>
                <a:gd name="T75" fmla="*/ 371 h 422"/>
                <a:gd name="T76" fmla="*/ 284 w 496"/>
                <a:gd name="T77" fmla="*/ 368 h 422"/>
                <a:gd name="T78" fmla="*/ 288 w 496"/>
                <a:gd name="T79" fmla="*/ 364 h 422"/>
                <a:gd name="T80" fmla="*/ 291 w 496"/>
                <a:gd name="T81" fmla="*/ 359 h 422"/>
                <a:gd name="T82" fmla="*/ 294 w 496"/>
                <a:gd name="T83" fmla="*/ 353 h 422"/>
                <a:gd name="T84" fmla="*/ 382 w 496"/>
                <a:gd name="T85" fmla="*/ 140 h 422"/>
                <a:gd name="T86" fmla="*/ 403 w 496"/>
                <a:gd name="T87" fmla="*/ 422 h 422"/>
                <a:gd name="T88" fmla="*/ 496 w 496"/>
                <a:gd name="T89" fmla="*/ 422 h 422"/>
                <a:gd name="T90" fmla="*/ 454 w 496"/>
                <a:gd name="T91" fmla="*/ 2 h 422"/>
                <a:gd name="T92" fmla="*/ 454 w 496"/>
                <a:gd name="T93" fmla="*/ 2 h 422"/>
                <a:gd name="T94" fmla="*/ 438 w 496"/>
                <a:gd name="T95" fmla="*/ 1 h 422"/>
                <a:gd name="T96" fmla="*/ 412 w 496"/>
                <a:gd name="T97" fmla="*/ 0 h 422"/>
                <a:gd name="T98" fmla="*/ 412 w 496"/>
                <a:gd name="T99" fmla="*/ 0 h 422"/>
                <a:gd name="T100" fmla="*/ 397 w 496"/>
                <a:gd name="T101" fmla="*/ 1 h 422"/>
                <a:gd name="T102" fmla="*/ 385 w 496"/>
                <a:gd name="T103" fmla="*/ 1 h 422"/>
                <a:gd name="T104" fmla="*/ 374 w 496"/>
                <a:gd name="T105" fmla="*/ 3 h 422"/>
                <a:gd name="T106" fmla="*/ 365 w 496"/>
                <a:gd name="T107" fmla="*/ 7 h 422"/>
                <a:gd name="T108" fmla="*/ 356 w 496"/>
                <a:gd name="T109" fmla="*/ 11 h 422"/>
                <a:gd name="T110" fmla="*/ 348 w 496"/>
                <a:gd name="T111" fmla="*/ 19 h 422"/>
                <a:gd name="T112" fmla="*/ 342 w 496"/>
                <a:gd name="T113" fmla="*/ 28 h 422"/>
                <a:gd name="T114" fmla="*/ 337 w 496"/>
                <a:gd name="T115" fmla="*/ 39 h 422"/>
                <a:gd name="T116" fmla="*/ 255 w 496"/>
                <a:gd name="T117" fmla="*/ 24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" h="422">
                  <a:moveTo>
                    <a:pt x="255" y="246"/>
                  </a:moveTo>
                  <a:lnTo>
                    <a:pt x="255" y="246"/>
                  </a:lnTo>
                  <a:lnTo>
                    <a:pt x="251" y="257"/>
                  </a:lnTo>
                  <a:lnTo>
                    <a:pt x="248" y="270"/>
                  </a:lnTo>
                  <a:lnTo>
                    <a:pt x="248" y="270"/>
                  </a:lnTo>
                  <a:lnTo>
                    <a:pt x="244" y="257"/>
                  </a:lnTo>
                  <a:lnTo>
                    <a:pt x="241" y="246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53" y="28"/>
                  </a:lnTo>
                  <a:lnTo>
                    <a:pt x="147" y="19"/>
                  </a:lnTo>
                  <a:lnTo>
                    <a:pt x="140" y="11"/>
                  </a:lnTo>
                  <a:lnTo>
                    <a:pt x="132" y="7"/>
                  </a:lnTo>
                  <a:lnTo>
                    <a:pt x="122" y="3"/>
                  </a:lnTo>
                  <a:lnTo>
                    <a:pt x="110" y="1"/>
                  </a:lnTo>
                  <a:lnTo>
                    <a:pt x="98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58" y="1"/>
                  </a:lnTo>
                  <a:lnTo>
                    <a:pt x="42" y="2"/>
                  </a:lnTo>
                  <a:lnTo>
                    <a:pt x="0" y="422"/>
                  </a:lnTo>
                  <a:lnTo>
                    <a:pt x="93" y="422"/>
                  </a:lnTo>
                  <a:lnTo>
                    <a:pt x="113" y="140"/>
                  </a:lnTo>
                  <a:lnTo>
                    <a:pt x="201" y="353"/>
                  </a:lnTo>
                  <a:lnTo>
                    <a:pt x="201" y="353"/>
                  </a:lnTo>
                  <a:lnTo>
                    <a:pt x="204" y="359"/>
                  </a:lnTo>
                  <a:lnTo>
                    <a:pt x="208" y="364"/>
                  </a:lnTo>
                  <a:lnTo>
                    <a:pt x="213" y="368"/>
                  </a:lnTo>
                  <a:lnTo>
                    <a:pt x="218" y="371"/>
                  </a:lnTo>
                  <a:lnTo>
                    <a:pt x="224" y="373"/>
                  </a:lnTo>
                  <a:lnTo>
                    <a:pt x="231" y="376"/>
                  </a:lnTo>
                  <a:lnTo>
                    <a:pt x="239" y="377"/>
                  </a:lnTo>
                  <a:lnTo>
                    <a:pt x="248" y="377"/>
                  </a:lnTo>
                  <a:lnTo>
                    <a:pt x="248" y="377"/>
                  </a:lnTo>
                  <a:lnTo>
                    <a:pt x="257" y="377"/>
                  </a:lnTo>
                  <a:lnTo>
                    <a:pt x="266" y="376"/>
                  </a:lnTo>
                  <a:lnTo>
                    <a:pt x="273" y="373"/>
                  </a:lnTo>
                  <a:lnTo>
                    <a:pt x="279" y="371"/>
                  </a:lnTo>
                  <a:lnTo>
                    <a:pt x="284" y="368"/>
                  </a:lnTo>
                  <a:lnTo>
                    <a:pt x="288" y="364"/>
                  </a:lnTo>
                  <a:lnTo>
                    <a:pt x="291" y="359"/>
                  </a:lnTo>
                  <a:lnTo>
                    <a:pt x="294" y="353"/>
                  </a:lnTo>
                  <a:lnTo>
                    <a:pt x="382" y="140"/>
                  </a:lnTo>
                  <a:lnTo>
                    <a:pt x="403" y="422"/>
                  </a:lnTo>
                  <a:lnTo>
                    <a:pt x="496" y="422"/>
                  </a:lnTo>
                  <a:lnTo>
                    <a:pt x="454" y="2"/>
                  </a:lnTo>
                  <a:lnTo>
                    <a:pt x="454" y="2"/>
                  </a:lnTo>
                  <a:lnTo>
                    <a:pt x="438" y="1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7" y="1"/>
                  </a:lnTo>
                  <a:lnTo>
                    <a:pt x="385" y="1"/>
                  </a:lnTo>
                  <a:lnTo>
                    <a:pt x="374" y="3"/>
                  </a:lnTo>
                  <a:lnTo>
                    <a:pt x="365" y="7"/>
                  </a:lnTo>
                  <a:lnTo>
                    <a:pt x="356" y="11"/>
                  </a:lnTo>
                  <a:lnTo>
                    <a:pt x="348" y="19"/>
                  </a:lnTo>
                  <a:lnTo>
                    <a:pt x="342" y="28"/>
                  </a:lnTo>
                  <a:lnTo>
                    <a:pt x="337" y="39"/>
                  </a:lnTo>
                  <a:lnTo>
                    <a:pt x="255" y="2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671" y="4034"/>
              <a:ext cx="43" cy="29"/>
            </a:xfrm>
            <a:custGeom>
              <a:avLst/>
              <a:gdLst>
                <a:gd name="T0" fmla="*/ 171 w 171"/>
                <a:gd name="T1" fmla="*/ 93 h 116"/>
                <a:gd name="T2" fmla="*/ 171 w 171"/>
                <a:gd name="T3" fmla="*/ 93 h 116"/>
                <a:gd name="T4" fmla="*/ 151 w 171"/>
                <a:gd name="T5" fmla="*/ 99 h 116"/>
                <a:gd name="T6" fmla="*/ 125 w 171"/>
                <a:gd name="T7" fmla="*/ 108 h 116"/>
                <a:gd name="T8" fmla="*/ 110 w 171"/>
                <a:gd name="T9" fmla="*/ 111 h 116"/>
                <a:gd name="T10" fmla="*/ 96 w 171"/>
                <a:gd name="T11" fmla="*/ 114 h 116"/>
                <a:gd name="T12" fmla="*/ 82 w 171"/>
                <a:gd name="T13" fmla="*/ 116 h 116"/>
                <a:gd name="T14" fmla="*/ 67 w 171"/>
                <a:gd name="T15" fmla="*/ 116 h 116"/>
                <a:gd name="T16" fmla="*/ 67 w 171"/>
                <a:gd name="T17" fmla="*/ 116 h 116"/>
                <a:gd name="T18" fmla="*/ 54 w 171"/>
                <a:gd name="T19" fmla="*/ 116 h 116"/>
                <a:gd name="T20" fmla="*/ 41 w 171"/>
                <a:gd name="T21" fmla="*/ 114 h 116"/>
                <a:gd name="T22" fmla="*/ 30 w 171"/>
                <a:gd name="T23" fmla="*/ 110 h 116"/>
                <a:gd name="T24" fmla="*/ 24 w 171"/>
                <a:gd name="T25" fmla="*/ 108 h 116"/>
                <a:gd name="T26" fmla="*/ 19 w 171"/>
                <a:gd name="T27" fmla="*/ 105 h 116"/>
                <a:gd name="T28" fmla="*/ 15 w 171"/>
                <a:gd name="T29" fmla="*/ 101 h 116"/>
                <a:gd name="T30" fmla="*/ 11 w 171"/>
                <a:gd name="T31" fmla="*/ 97 h 116"/>
                <a:gd name="T32" fmla="*/ 8 w 171"/>
                <a:gd name="T33" fmla="*/ 92 h 116"/>
                <a:gd name="T34" fmla="*/ 5 w 171"/>
                <a:gd name="T35" fmla="*/ 87 h 116"/>
                <a:gd name="T36" fmla="*/ 3 w 171"/>
                <a:gd name="T37" fmla="*/ 82 h 116"/>
                <a:gd name="T38" fmla="*/ 2 w 171"/>
                <a:gd name="T39" fmla="*/ 76 h 116"/>
                <a:gd name="T40" fmla="*/ 1 w 171"/>
                <a:gd name="T41" fmla="*/ 69 h 116"/>
                <a:gd name="T42" fmla="*/ 0 w 171"/>
                <a:gd name="T43" fmla="*/ 61 h 116"/>
                <a:gd name="T44" fmla="*/ 0 w 171"/>
                <a:gd name="T45" fmla="*/ 61 h 116"/>
                <a:gd name="T46" fmla="*/ 1 w 171"/>
                <a:gd name="T47" fmla="*/ 49 h 116"/>
                <a:gd name="T48" fmla="*/ 4 w 171"/>
                <a:gd name="T49" fmla="*/ 38 h 116"/>
                <a:gd name="T50" fmla="*/ 6 w 171"/>
                <a:gd name="T51" fmla="*/ 33 h 116"/>
                <a:gd name="T52" fmla="*/ 9 w 171"/>
                <a:gd name="T53" fmla="*/ 27 h 116"/>
                <a:gd name="T54" fmla="*/ 13 w 171"/>
                <a:gd name="T55" fmla="*/ 23 h 116"/>
                <a:gd name="T56" fmla="*/ 16 w 171"/>
                <a:gd name="T57" fmla="*/ 19 h 116"/>
                <a:gd name="T58" fmla="*/ 21 w 171"/>
                <a:gd name="T59" fmla="*/ 16 h 116"/>
                <a:gd name="T60" fmla="*/ 26 w 171"/>
                <a:gd name="T61" fmla="*/ 13 h 116"/>
                <a:gd name="T62" fmla="*/ 33 w 171"/>
                <a:gd name="T63" fmla="*/ 10 h 116"/>
                <a:gd name="T64" fmla="*/ 39 w 171"/>
                <a:gd name="T65" fmla="*/ 8 h 116"/>
                <a:gd name="T66" fmla="*/ 55 w 171"/>
                <a:gd name="T67" fmla="*/ 5 h 116"/>
                <a:gd name="T68" fmla="*/ 72 w 171"/>
                <a:gd name="T69" fmla="*/ 3 h 116"/>
                <a:gd name="T70" fmla="*/ 171 w 171"/>
                <a:gd name="T71" fmla="*/ 0 h 116"/>
                <a:gd name="T72" fmla="*/ 171 w 171"/>
                <a:gd name="T73" fmla="*/ 9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116">
                  <a:moveTo>
                    <a:pt x="171" y="93"/>
                  </a:moveTo>
                  <a:lnTo>
                    <a:pt x="171" y="93"/>
                  </a:lnTo>
                  <a:lnTo>
                    <a:pt x="151" y="99"/>
                  </a:lnTo>
                  <a:lnTo>
                    <a:pt x="125" y="108"/>
                  </a:lnTo>
                  <a:lnTo>
                    <a:pt x="110" y="111"/>
                  </a:lnTo>
                  <a:lnTo>
                    <a:pt x="96" y="114"/>
                  </a:lnTo>
                  <a:lnTo>
                    <a:pt x="82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54" y="116"/>
                  </a:lnTo>
                  <a:lnTo>
                    <a:pt x="41" y="114"/>
                  </a:lnTo>
                  <a:lnTo>
                    <a:pt x="30" y="110"/>
                  </a:lnTo>
                  <a:lnTo>
                    <a:pt x="24" y="108"/>
                  </a:lnTo>
                  <a:lnTo>
                    <a:pt x="19" y="105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8" y="92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1" y="6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6" y="33"/>
                  </a:lnTo>
                  <a:lnTo>
                    <a:pt x="9" y="27"/>
                  </a:lnTo>
                  <a:lnTo>
                    <a:pt x="13" y="23"/>
                  </a:lnTo>
                  <a:lnTo>
                    <a:pt x="16" y="19"/>
                  </a:lnTo>
                  <a:lnTo>
                    <a:pt x="21" y="16"/>
                  </a:lnTo>
                  <a:lnTo>
                    <a:pt x="26" y="13"/>
                  </a:lnTo>
                  <a:lnTo>
                    <a:pt x="33" y="10"/>
                  </a:lnTo>
                  <a:lnTo>
                    <a:pt x="39" y="8"/>
                  </a:lnTo>
                  <a:lnTo>
                    <a:pt x="55" y="5"/>
                  </a:lnTo>
                  <a:lnTo>
                    <a:pt x="72" y="3"/>
                  </a:lnTo>
                  <a:lnTo>
                    <a:pt x="171" y="0"/>
                  </a:lnTo>
                  <a:lnTo>
                    <a:pt x="171" y="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649" y="3974"/>
              <a:ext cx="88" cy="107"/>
            </a:xfrm>
            <a:custGeom>
              <a:avLst/>
              <a:gdLst>
                <a:gd name="T0" fmla="*/ 205 w 352"/>
                <a:gd name="T1" fmla="*/ 0 h 428"/>
                <a:gd name="T2" fmla="*/ 147 w 352"/>
                <a:gd name="T3" fmla="*/ 4 h 428"/>
                <a:gd name="T4" fmla="*/ 97 w 352"/>
                <a:gd name="T5" fmla="*/ 12 h 428"/>
                <a:gd name="T6" fmla="*/ 58 w 352"/>
                <a:gd name="T7" fmla="*/ 23 h 428"/>
                <a:gd name="T8" fmla="*/ 33 w 352"/>
                <a:gd name="T9" fmla="*/ 33 h 428"/>
                <a:gd name="T10" fmla="*/ 52 w 352"/>
                <a:gd name="T11" fmla="*/ 102 h 428"/>
                <a:gd name="T12" fmla="*/ 92 w 352"/>
                <a:gd name="T13" fmla="*/ 91 h 428"/>
                <a:gd name="T14" fmla="*/ 133 w 352"/>
                <a:gd name="T15" fmla="*/ 82 h 428"/>
                <a:gd name="T16" fmla="*/ 179 w 352"/>
                <a:gd name="T17" fmla="*/ 79 h 428"/>
                <a:gd name="T18" fmla="*/ 197 w 352"/>
                <a:gd name="T19" fmla="*/ 80 h 428"/>
                <a:gd name="T20" fmla="*/ 221 w 352"/>
                <a:gd name="T21" fmla="*/ 84 h 428"/>
                <a:gd name="T22" fmla="*/ 234 w 352"/>
                <a:gd name="T23" fmla="*/ 90 h 428"/>
                <a:gd name="T24" fmla="*/ 244 w 352"/>
                <a:gd name="T25" fmla="*/ 98 h 428"/>
                <a:gd name="T26" fmla="*/ 251 w 352"/>
                <a:gd name="T27" fmla="*/ 108 h 428"/>
                <a:gd name="T28" fmla="*/ 256 w 352"/>
                <a:gd name="T29" fmla="*/ 120 h 428"/>
                <a:gd name="T30" fmla="*/ 260 w 352"/>
                <a:gd name="T31" fmla="*/ 137 h 428"/>
                <a:gd name="T32" fmla="*/ 260 w 352"/>
                <a:gd name="T33" fmla="*/ 176 h 428"/>
                <a:gd name="T34" fmla="*/ 179 w 352"/>
                <a:gd name="T35" fmla="*/ 176 h 428"/>
                <a:gd name="T36" fmla="*/ 132 w 352"/>
                <a:gd name="T37" fmla="*/ 179 h 428"/>
                <a:gd name="T38" fmla="*/ 93 w 352"/>
                <a:gd name="T39" fmla="*/ 187 h 428"/>
                <a:gd name="T40" fmla="*/ 61 w 352"/>
                <a:gd name="T41" fmla="*/ 200 h 428"/>
                <a:gd name="T42" fmla="*/ 38 w 352"/>
                <a:gd name="T43" fmla="*/ 216 h 428"/>
                <a:gd name="T44" fmla="*/ 20 w 352"/>
                <a:gd name="T45" fmla="*/ 236 h 428"/>
                <a:gd name="T46" fmla="*/ 9 w 352"/>
                <a:gd name="T47" fmla="*/ 257 h 428"/>
                <a:gd name="T48" fmla="*/ 2 w 352"/>
                <a:gd name="T49" fmla="*/ 282 h 428"/>
                <a:gd name="T50" fmla="*/ 0 w 352"/>
                <a:gd name="T51" fmla="*/ 307 h 428"/>
                <a:gd name="T52" fmla="*/ 1 w 352"/>
                <a:gd name="T53" fmla="*/ 323 h 428"/>
                <a:gd name="T54" fmla="*/ 7 w 352"/>
                <a:gd name="T55" fmla="*/ 352 h 428"/>
                <a:gd name="T56" fmla="*/ 19 w 352"/>
                <a:gd name="T57" fmla="*/ 376 h 428"/>
                <a:gd name="T58" fmla="*/ 35 w 352"/>
                <a:gd name="T59" fmla="*/ 394 h 428"/>
                <a:gd name="T60" fmla="*/ 54 w 352"/>
                <a:gd name="T61" fmla="*/ 408 h 428"/>
                <a:gd name="T62" fmla="*/ 77 w 352"/>
                <a:gd name="T63" fmla="*/ 418 h 428"/>
                <a:gd name="T64" fmla="*/ 101 w 352"/>
                <a:gd name="T65" fmla="*/ 424 h 428"/>
                <a:gd name="T66" fmla="*/ 126 w 352"/>
                <a:gd name="T67" fmla="*/ 427 h 428"/>
                <a:gd name="T68" fmla="*/ 138 w 352"/>
                <a:gd name="T69" fmla="*/ 428 h 428"/>
                <a:gd name="T70" fmla="*/ 164 w 352"/>
                <a:gd name="T71" fmla="*/ 426 h 428"/>
                <a:gd name="T72" fmla="*/ 209 w 352"/>
                <a:gd name="T73" fmla="*/ 418 h 428"/>
                <a:gd name="T74" fmla="*/ 241 w 352"/>
                <a:gd name="T75" fmla="*/ 406 h 428"/>
                <a:gd name="T76" fmla="*/ 260 w 352"/>
                <a:gd name="T77" fmla="*/ 397 h 428"/>
                <a:gd name="T78" fmla="*/ 264 w 352"/>
                <a:gd name="T79" fmla="*/ 396 h 428"/>
                <a:gd name="T80" fmla="*/ 270 w 352"/>
                <a:gd name="T81" fmla="*/ 398 h 428"/>
                <a:gd name="T82" fmla="*/ 284 w 352"/>
                <a:gd name="T83" fmla="*/ 404 h 428"/>
                <a:gd name="T84" fmla="*/ 311 w 352"/>
                <a:gd name="T85" fmla="*/ 411 h 428"/>
                <a:gd name="T86" fmla="*/ 352 w 352"/>
                <a:gd name="T87" fmla="*/ 413 h 428"/>
                <a:gd name="T88" fmla="*/ 352 w 352"/>
                <a:gd name="T89" fmla="*/ 122 h 428"/>
                <a:gd name="T90" fmla="*/ 350 w 352"/>
                <a:gd name="T91" fmla="*/ 92 h 428"/>
                <a:gd name="T92" fmla="*/ 343 w 352"/>
                <a:gd name="T93" fmla="*/ 66 h 428"/>
                <a:gd name="T94" fmla="*/ 331 w 352"/>
                <a:gd name="T95" fmla="*/ 45 h 428"/>
                <a:gd name="T96" fmla="*/ 314 w 352"/>
                <a:gd name="T97" fmla="*/ 29 h 428"/>
                <a:gd name="T98" fmla="*/ 293 w 352"/>
                <a:gd name="T99" fmla="*/ 15 h 428"/>
                <a:gd name="T100" fmla="*/ 268 w 352"/>
                <a:gd name="T101" fmla="*/ 7 h 428"/>
                <a:gd name="T102" fmla="*/ 238 w 352"/>
                <a:gd name="T103" fmla="*/ 2 h 428"/>
                <a:gd name="T104" fmla="*/ 205 w 352"/>
                <a:gd name="T10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428">
                  <a:moveTo>
                    <a:pt x="205" y="0"/>
                  </a:moveTo>
                  <a:lnTo>
                    <a:pt x="205" y="0"/>
                  </a:lnTo>
                  <a:lnTo>
                    <a:pt x="176" y="1"/>
                  </a:lnTo>
                  <a:lnTo>
                    <a:pt x="147" y="4"/>
                  </a:lnTo>
                  <a:lnTo>
                    <a:pt x="121" y="7"/>
                  </a:lnTo>
                  <a:lnTo>
                    <a:pt x="97" y="12"/>
                  </a:lnTo>
                  <a:lnTo>
                    <a:pt x="77" y="17"/>
                  </a:lnTo>
                  <a:lnTo>
                    <a:pt x="58" y="23"/>
                  </a:lnTo>
                  <a:lnTo>
                    <a:pt x="44" y="28"/>
                  </a:lnTo>
                  <a:lnTo>
                    <a:pt x="33" y="33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63" y="98"/>
                  </a:lnTo>
                  <a:lnTo>
                    <a:pt x="92" y="91"/>
                  </a:lnTo>
                  <a:lnTo>
                    <a:pt x="111" y="86"/>
                  </a:lnTo>
                  <a:lnTo>
                    <a:pt x="133" y="82"/>
                  </a:lnTo>
                  <a:lnTo>
                    <a:pt x="155" y="80"/>
                  </a:lnTo>
                  <a:lnTo>
                    <a:pt x="179" y="79"/>
                  </a:lnTo>
                  <a:lnTo>
                    <a:pt x="179" y="79"/>
                  </a:lnTo>
                  <a:lnTo>
                    <a:pt x="197" y="80"/>
                  </a:lnTo>
                  <a:lnTo>
                    <a:pt x="214" y="82"/>
                  </a:lnTo>
                  <a:lnTo>
                    <a:pt x="221" y="84"/>
                  </a:lnTo>
                  <a:lnTo>
                    <a:pt x="228" y="86"/>
                  </a:lnTo>
                  <a:lnTo>
                    <a:pt x="234" y="90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48" y="102"/>
                  </a:lnTo>
                  <a:lnTo>
                    <a:pt x="251" y="108"/>
                  </a:lnTo>
                  <a:lnTo>
                    <a:pt x="254" y="114"/>
                  </a:lnTo>
                  <a:lnTo>
                    <a:pt x="256" y="120"/>
                  </a:lnTo>
                  <a:lnTo>
                    <a:pt x="258" y="129"/>
                  </a:lnTo>
                  <a:lnTo>
                    <a:pt x="260" y="137"/>
                  </a:lnTo>
                  <a:lnTo>
                    <a:pt x="260" y="146"/>
                  </a:lnTo>
                  <a:lnTo>
                    <a:pt x="260" y="176"/>
                  </a:lnTo>
                  <a:lnTo>
                    <a:pt x="179" y="176"/>
                  </a:lnTo>
                  <a:lnTo>
                    <a:pt x="179" y="176"/>
                  </a:lnTo>
                  <a:lnTo>
                    <a:pt x="154" y="177"/>
                  </a:lnTo>
                  <a:lnTo>
                    <a:pt x="132" y="179"/>
                  </a:lnTo>
                  <a:lnTo>
                    <a:pt x="111" y="182"/>
                  </a:lnTo>
                  <a:lnTo>
                    <a:pt x="93" y="187"/>
                  </a:lnTo>
                  <a:lnTo>
                    <a:pt x="77" y="192"/>
                  </a:lnTo>
                  <a:lnTo>
                    <a:pt x="61" y="200"/>
                  </a:lnTo>
                  <a:lnTo>
                    <a:pt x="49" y="207"/>
                  </a:lnTo>
                  <a:lnTo>
                    <a:pt x="38" y="216"/>
                  </a:lnTo>
                  <a:lnTo>
                    <a:pt x="29" y="225"/>
                  </a:lnTo>
                  <a:lnTo>
                    <a:pt x="20" y="236"/>
                  </a:lnTo>
                  <a:lnTo>
                    <a:pt x="14" y="246"/>
                  </a:lnTo>
                  <a:lnTo>
                    <a:pt x="9" y="257"/>
                  </a:lnTo>
                  <a:lnTo>
                    <a:pt x="5" y="270"/>
                  </a:lnTo>
                  <a:lnTo>
                    <a:pt x="2" y="282"/>
                  </a:lnTo>
                  <a:lnTo>
                    <a:pt x="1" y="29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23"/>
                  </a:lnTo>
                  <a:lnTo>
                    <a:pt x="3" y="338"/>
                  </a:lnTo>
                  <a:lnTo>
                    <a:pt x="7" y="352"/>
                  </a:lnTo>
                  <a:lnTo>
                    <a:pt x="12" y="364"/>
                  </a:lnTo>
                  <a:lnTo>
                    <a:pt x="19" y="376"/>
                  </a:lnTo>
                  <a:lnTo>
                    <a:pt x="27" y="386"/>
                  </a:lnTo>
                  <a:lnTo>
                    <a:pt x="35" y="394"/>
                  </a:lnTo>
                  <a:lnTo>
                    <a:pt x="45" y="401"/>
                  </a:lnTo>
                  <a:lnTo>
                    <a:pt x="54" y="408"/>
                  </a:lnTo>
                  <a:lnTo>
                    <a:pt x="65" y="414"/>
                  </a:lnTo>
                  <a:lnTo>
                    <a:pt x="77" y="418"/>
                  </a:lnTo>
                  <a:lnTo>
                    <a:pt x="89" y="422"/>
                  </a:lnTo>
                  <a:lnTo>
                    <a:pt x="101" y="424"/>
                  </a:lnTo>
                  <a:lnTo>
                    <a:pt x="113" y="426"/>
                  </a:lnTo>
                  <a:lnTo>
                    <a:pt x="126" y="427"/>
                  </a:lnTo>
                  <a:lnTo>
                    <a:pt x="138" y="428"/>
                  </a:lnTo>
                  <a:lnTo>
                    <a:pt x="138" y="428"/>
                  </a:lnTo>
                  <a:lnTo>
                    <a:pt x="151" y="427"/>
                  </a:lnTo>
                  <a:lnTo>
                    <a:pt x="164" y="426"/>
                  </a:lnTo>
                  <a:lnTo>
                    <a:pt x="189" y="423"/>
                  </a:lnTo>
                  <a:lnTo>
                    <a:pt x="209" y="418"/>
                  </a:lnTo>
                  <a:lnTo>
                    <a:pt x="227" y="412"/>
                  </a:lnTo>
                  <a:lnTo>
                    <a:pt x="241" y="406"/>
                  </a:lnTo>
                  <a:lnTo>
                    <a:pt x="252" y="401"/>
                  </a:lnTo>
                  <a:lnTo>
                    <a:pt x="260" y="397"/>
                  </a:lnTo>
                  <a:lnTo>
                    <a:pt x="264" y="396"/>
                  </a:lnTo>
                  <a:lnTo>
                    <a:pt x="264" y="396"/>
                  </a:lnTo>
                  <a:lnTo>
                    <a:pt x="266" y="397"/>
                  </a:lnTo>
                  <a:lnTo>
                    <a:pt x="270" y="398"/>
                  </a:lnTo>
                  <a:lnTo>
                    <a:pt x="276" y="401"/>
                  </a:lnTo>
                  <a:lnTo>
                    <a:pt x="284" y="404"/>
                  </a:lnTo>
                  <a:lnTo>
                    <a:pt x="295" y="407"/>
                  </a:lnTo>
                  <a:lnTo>
                    <a:pt x="311" y="411"/>
                  </a:lnTo>
                  <a:lnTo>
                    <a:pt x="329" y="412"/>
                  </a:lnTo>
                  <a:lnTo>
                    <a:pt x="352" y="41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52" y="106"/>
                  </a:lnTo>
                  <a:lnTo>
                    <a:pt x="350" y="92"/>
                  </a:lnTo>
                  <a:lnTo>
                    <a:pt x="347" y="78"/>
                  </a:lnTo>
                  <a:lnTo>
                    <a:pt x="343" y="66"/>
                  </a:lnTo>
                  <a:lnTo>
                    <a:pt x="337" y="56"/>
                  </a:lnTo>
                  <a:lnTo>
                    <a:pt x="331" y="45"/>
                  </a:lnTo>
                  <a:lnTo>
                    <a:pt x="323" y="36"/>
                  </a:lnTo>
                  <a:lnTo>
                    <a:pt x="314" y="29"/>
                  </a:lnTo>
                  <a:lnTo>
                    <a:pt x="304" y="22"/>
                  </a:lnTo>
                  <a:lnTo>
                    <a:pt x="293" y="15"/>
                  </a:lnTo>
                  <a:lnTo>
                    <a:pt x="281" y="11"/>
                  </a:lnTo>
                  <a:lnTo>
                    <a:pt x="268" y="7"/>
                  </a:lnTo>
                  <a:lnTo>
                    <a:pt x="253" y="4"/>
                  </a:lnTo>
                  <a:lnTo>
                    <a:pt x="238" y="2"/>
                  </a:lnTo>
                  <a:lnTo>
                    <a:pt x="223" y="1"/>
                  </a:lnTo>
                  <a:lnTo>
                    <a:pt x="2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4936" y="4034"/>
              <a:ext cx="43" cy="29"/>
            </a:xfrm>
            <a:custGeom>
              <a:avLst/>
              <a:gdLst>
                <a:gd name="T0" fmla="*/ 171 w 171"/>
                <a:gd name="T1" fmla="*/ 93 h 116"/>
                <a:gd name="T2" fmla="*/ 171 w 171"/>
                <a:gd name="T3" fmla="*/ 93 h 116"/>
                <a:gd name="T4" fmla="*/ 152 w 171"/>
                <a:gd name="T5" fmla="*/ 99 h 116"/>
                <a:gd name="T6" fmla="*/ 125 w 171"/>
                <a:gd name="T7" fmla="*/ 108 h 116"/>
                <a:gd name="T8" fmla="*/ 111 w 171"/>
                <a:gd name="T9" fmla="*/ 111 h 116"/>
                <a:gd name="T10" fmla="*/ 95 w 171"/>
                <a:gd name="T11" fmla="*/ 114 h 116"/>
                <a:gd name="T12" fmla="*/ 81 w 171"/>
                <a:gd name="T13" fmla="*/ 116 h 116"/>
                <a:gd name="T14" fmla="*/ 68 w 171"/>
                <a:gd name="T15" fmla="*/ 116 h 116"/>
                <a:gd name="T16" fmla="*/ 68 w 171"/>
                <a:gd name="T17" fmla="*/ 116 h 116"/>
                <a:gd name="T18" fmla="*/ 54 w 171"/>
                <a:gd name="T19" fmla="*/ 116 h 116"/>
                <a:gd name="T20" fmla="*/ 41 w 171"/>
                <a:gd name="T21" fmla="*/ 114 h 116"/>
                <a:gd name="T22" fmla="*/ 29 w 171"/>
                <a:gd name="T23" fmla="*/ 110 h 116"/>
                <a:gd name="T24" fmla="*/ 24 w 171"/>
                <a:gd name="T25" fmla="*/ 108 h 116"/>
                <a:gd name="T26" fmla="*/ 20 w 171"/>
                <a:gd name="T27" fmla="*/ 105 h 116"/>
                <a:gd name="T28" fmla="*/ 16 w 171"/>
                <a:gd name="T29" fmla="*/ 101 h 116"/>
                <a:gd name="T30" fmla="*/ 12 w 171"/>
                <a:gd name="T31" fmla="*/ 97 h 116"/>
                <a:gd name="T32" fmla="*/ 9 w 171"/>
                <a:gd name="T33" fmla="*/ 92 h 116"/>
                <a:gd name="T34" fmla="*/ 6 w 171"/>
                <a:gd name="T35" fmla="*/ 87 h 116"/>
                <a:gd name="T36" fmla="*/ 3 w 171"/>
                <a:gd name="T37" fmla="*/ 82 h 116"/>
                <a:gd name="T38" fmla="*/ 1 w 171"/>
                <a:gd name="T39" fmla="*/ 76 h 116"/>
                <a:gd name="T40" fmla="*/ 0 w 171"/>
                <a:gd name="T41" fmla="*/ 69 h 116"/>
                <a:gd name="T42" fmla="*/ 0 w 171"/>
                <a:gd name="T43" fmla="*/ 61 h 116"/>
                <a:gd name="T44" fmla="*/ 0 w 171"/>
                <a:gd name="T45" fmla="*/ 61 h 116"/>
                <a:gd name="T46" fmla="*/ 1 w 171"/>
                <a:gd name="T47" fmla="*/ 49 h 116"/>
                <a:gd name="T48" fmla="*/ 4 w 171"/>
                <a:gd name="T49" fmla="*/ 38 h 116"/>
                <a:gd name="T50" fmla="*/ 7 w 171"/>
                <a:gd name="T51" fmla="*/ 33 h 116"/>
                <a:gd name="T52" fmla="*/ 10 w 171"/>
                <a:gd name="T53" fmla="*/ 27 h 116"/>
                <a:gd name="T54" fmla="*/ 13 w 171"/>
                <a:gd name="T55" fmla="*/ 23 h 116"/>
                <a:gd name="T56" fmla="*/ 17 w 171"/>
                <a:gd name="T57" fmla="*/ 19 h 116"/>
                <a:gd name="T58" fmla="*/ 22 w 171"/>
                <a:gd name="T59" fmla="*/ 16 h 116"/>
                <a:gd name="T60" fmla="*/ 27 w 171"/>
                <a:gd name="T61" fmla="*/ 13 h 116"/>
                <a:gd name="T62" fmla="*/ 33 w 171"/>
                <a:gd name="T63" fmla="*/ 10 h 116"/>
                <a:gd name="T64" fmla="*/ 39 w 171"/>
                <a:gd name="T65" fmla="*/ 8 h 116"/>
                <a:gd name="T66" fmla="*/ 55 w 171"/>
                <a:gd name="T67" fmla="*/ 5 h 116"/>
                <a:gd name="T68" fmla="*/ 73 w 171"/>
                <a:gd name="T69" fmla="*/ 3 h 116"/>
                <a:gd name="T70" fmla="*/ 171 w 171"/>
                <a:gd name="T71" fmla="*/ 0 h 116"/>
                <a:gd name="T72" fmla="*/ 171 w 171"/>
                <a:gd name="T73" fmla="*/ 9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116">
                  <a:moveTo>
                    <a:pt x="171" y="93"/>
                  </a:moveTo>
                  <a:lnTo>
                    <a:pt x="171" y="93"/>
                  </a:lnTo>
                  <a:lnTo>
                    <a:pt x="152" y="99"/>
                  </a:lnTo>
                  <a:lnTo>
                    <a:pt x="125" y="108"/>
                  </a:lnTo>
                  <a:lnTo>
                    <a:pt x="111" y="111"/>
                  </a:lnTo>
                  <a:lnTo>
                    <a:pt x="95" y="114"/>
                  </a:lnTo>
                  <a:lnTo>
                    <a:pt x="81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54" y="116"/>
                  </a:lnTo>
                  <a:lnTo>
                    <a:pt x="41" y="114"/>
                  </a:lnTo>
                  <a:lnTo>
                    <a:pt x="29" y="110"/>
                  </a:lnTo>
                  <a:lnTo>
                    <a:pt x="24" y="108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2" y="97"/>
                  </a:lnTo>
                  <a:lnTo>
                    <a:pt x="9" y="92"/>
                  </a:lnTo>
                  <a:lnTo>
                    <a:pt x="6" y="87"/>
                  </a:lnTo>
                  <a:lnTo>
                    <a:pt x="3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2" y="16"/>
                  </a:lnTo>
                  <a:lnTo>
                    <a:pt x="27" y="13"/>
                  </a:lnTo>
                  <a:lnTo>
                    <a:pt x="33" y="10"/>
                  </a:lnTo>
                  <a:lnTo>
                    <a:pt x="39" y="8"/>
                  </a:lnTo>
                  <a:lnTo>
                    <a:pt x="55" y="5"/>
                  </a:lnTo>
                  <a:lnTo>
                    <a:pt x="73" y="3"/>
                  </a:lnTo>
                  <a:lnTo>
                    <a:pt x="171" y="0"/>
                  </a:lnTo>
                  <a:lnTo>
                    <a:pt x="171" y="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4914" y="3974"/>
              <a:ext cx="88" cy="107"/>
            </a:xfrm>
            <a:custGeom>
              <a:avLst/>
              <a:gdLst>
                <a:gd name="T0" fmla="*/ 206 w 353"/>
                <a:gd name="T1" fmla="*/ 0 h 428"/>
                <a:gd name="T2" fmla="*/ 148 w 353"/>
                <a:gd name="T3" fmla="*/ 4 h 428"/>
                <a:gd name="T4" fmla="*/ 98 w 353"/>
                <a:gd name="T5" fmla="*/ 12 h 428"/>
                <a:gd name="T6" fmla="*/ 59 w 353"/>
                <a:gd name="T7" fmla="*/ 23 h 428"/>
                <a:gd name="T8" fmla="*/ 33 w 353"/>
                <a:gd name="T9" fmla="*/ 33 h 428"/>
                <a:gd name="T10" fmla="*/ 53 w 353"/>
                <a:gd name="T11" fmla="*/ 102 h 428"/>
                <a:gd name="T12" fmla="*/ 92 w 353"/>
                <a:gd name="T13" fmla="*/ 91 h 428"/>
                <a:gd name="T14" fmla="*/ 132 w 353"/>
                <a:gd name="T15" fmla="*/ 82 h 428"/>
                <a:gd name="T16" fmla="*/ 178 w 353"/>
                <a:gd name="T17" fmla="*/ 79 h 428"/>
                <a:gd name="T18" fmla="*/ 198 w 353"/>
                <a:gd name="T19" fmla="*/ 80 h 428"/>
                <a:gd name="T20" fmla="*/ 221 w 353"/>
                <a:gd name="T21" fmla="*/ 84 h 428"/>
                <a:gd name="T22" fmla="*/ 233 w 353"/>
                <a:gd name="T23" fmla="*/ 90 h 428"/>
                <a:gd name="T24" fmla="*/ 244 w 353"/>
                <a:gd name="T25" fmla="*/ 98 h 428"/>
                <a:gd name="T26" fmla="*/ 252 w 353"/>
                <a:gd name="T27" fmla="*/ 108 h 428"/>
                <a:gd name="T28" fmla="*/ 257 w 353"/>
                <a:gd name="T29" fmla="*/ 120 h 428"/>
                <a:gd name="T30" fmla="*/ 259 w 353"/>
                <a:gd name="T31" fmla="*/ 137 h 428"/>
                <a:gd name="T32" fmla="*/ 260 w 353"/>
                <a:gd name="T33" fmla="*/ 176 h 428"/>
                <a:gd name="T34" fmla="*/ 178 w 353"/>
                <a:gd name="T35" fmla="*/ 176 h 428"/>
                <a:gd name="T36" fmla="*/ 131 w 353"/>
                <a:gd name="T37" fmla="*/ 179 h 428"/>
                <a:gd name="T38" fmla="*/ 92 w 353"/>
                <a:gd name="T39" fmla="*/ 187 h 428"/>
                <a:gd name="T40" fmla="*/ 62 w 353"/>
                <a:gd name="T41" fmla="*/ 200 h 428"/>
                <a:gd name="T42" fmla="*/ 38 w 353"/>
                <a:gd name="T43" fmla="*/ 216 h 428"/>
                <a:gd name="T44" fmla="*/ 21 w 353"/>
                <a:gd name="T45" fmla="*/ 236 h 428"/>
                <a:gd name="T46" fmla="*/ 9 w 353"/>
                <a:gd name="T47" fmla="*/ 257 h 428"/>
                <a:gd name="T48" fmla="*/ 3 w 353"/>
                <a:gd name="T49" fmla="*/ 282 h 428"/>
                <a:gd name="T50" fmla="*/ 0 w 353"/>
                <a:gd name="T51" fmla="*/ 307 h 428"/>
                <a:gd name="T52" fmla="*/ 2 w 353"/>
                <a:gd name="T53" fmla="*/ 323 h 428"/>
                <a:gd name="T54" fmla="*/ 8 w 353"/>
                <a:gd name="T55" fmla="*/ 352 h 428"/>
                <a:gd name="T56" fmla="*/ 19 w 353"/>
                <a:gd name="T57" fmla="*/ 376 h 428"/>
                <a:gd name="T58" fmla="*/ 35 w 353"/>
                <a:gd name="T59" fmla="*/ 394 h 428"/>
                <a:gd name="T60" fmla="*/ 55 w 353"/>
                <a:gd name="T61" fmla="*/ 408 h 428"/>
                <a:gd name="T62" fmla="*/ 77 w 353"/>
                <a:gd name="T63" fmla="*/ 418 h 428"/>
                <a:gd name="T64" fmla="*/ 101 w 353"/>
                <a:gd name="T65" fmla="*/ 424 h 428"/>
                <a:gd name="T66" fmla="*/ 125 w 353"/>
                <a:gd name="T67" fmla="*/ 427 h 428"/>
                <a:gd name="T68" fmla="*/ 137 w 353"/>
                <a:gd name="T69" fmla="*/ 428 h 428"/>
                <a:gd name="T70" fmla="*/ 165 w 353"/>
                <a:gd name="T71" fmla="*/ 426 h 428"/>
                <a:gd name="T72" fmla="*/ 210 w 353"/>
                <a:gd name="T73" fmla="*/ 418 h 428"/>
                <a:gd name="T74" fmla="*/ 242 w 353"/>
                <a:gd name="T75" fmla="*/ 406 h 428"/>
                <a:gd name="T76" fmla="*/ 260 w 353"/>
                <a:gd name="T77" fmla="*/ 397 h 428"/>
                <a:gd name="T78" fmla="*/ 264 w 353"/>
                <a:gd name="T79" fmla="*/ 396 h 428"/>
                <a:gd name="T80" fmla="*/ 269 w 353"/>
                <a:gd name="T81" fmla="*/ 398 h 428"/>
                <a:gd name="T82" fmla="*/ 283 w 353"/>
                <a:gd name="T83" fmla="*/ 404 h 428"/>
                <a:gd name="T84" fmla="*/ 310 w 353"/>
                <a:gd name="T85" fmla="*/ 411 h 428"/>
                <a:gd name="T86" fmla="*/ 353 w 353"/>
                <a:gd name="T87" fmla="*/ 413 h 428"/>
                <a:gd name="T88" fmla="*/ 353 w 353"/>
                <a:gd name="T89" fmla="*/ 122 h 428"/>
                <a:gd name="T90" fmla="*/ 351 w 353"/>
                <a:gd name="T91" fmla="*/ 92 h 428"/>
                <a:gd name="T92" fmla="*/ 343 w 353"/>
                <a:gd name="T93" fmla="*/ 66 h 428"/>
                <a:gd name="T94" fmla="*/ 330 w 353"/>
                <a:gd name="T95" fmla="*/ 45 h 428"/>
                <a:gd name="T96" fmla="*/ 314 w 353"/>
                <a:gd name="T97" fmla="*/ 29 h 428"/>
                <a:gd name="T98" fmla="*/ 293 w 353"/>
                <a:gd name="T99" fmla="*/ 15 h 428"/>
                <a:gd name="T100" fmla="*/ 268 w 353"/>
                <a:gd name="T101" fmla="*/ 7 h 428"/>
                <a:gd name="T102" fmla="*/ 239 w 353"/>
                <a:gd name="T103" fmla="*/ 2 h 428"/>
                <a:gd name="T104" fmla="*/ 206 w 353"/>
                <a:gd name="T10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3" h="428">
                  <a:moveTo>
                    <a:pt x="206" y="0"/>
                  </a:moveTo>
                  <a:lnTo>
                    <a:pt x="206" y="0"/>
                  </a:lnTo>
                  <a:lnTo>
                    <a:pt x="175" y="1"/>
                  </a:lnTo>
                  <a:lnTo>
                    <a:pt x="148" y="4"/>
                  </a:lnTo>
                  <a:lnTo>
                    <a:pt x="121" y="7"/>
                  </a:lnTo>
                  <a:lnTo>
                    <a:pt x="98" y="12"/>
                  </a:lnTo>
                  <a:lnTo>
                    <a:pt x="77" y="17"/>
                  </a:lnTo>
                  <a:lnTo>
                    <a:pt x="59" y="23"/>
                  </a:lnTo>
                  <a:lnTo>
                    <a:pt x="44" y="28"/>
                  </a:lnTo>
                  <a:lnTo>
                    <a:pt x="33" y="33"/>
                  </a:lnTo>
                  <a:lnTo>
                    <a:pt x="53" y="102"/>
                  </a:lnTo>
                  <a:lnTo>
                    <a:pt x="53" y="102"/>
                  </a:lnTo>
                  <a:lnTo>
                    <a:pt x="64" y="98"/>
                  </a:lnTo>
                  <a:lnTo>
                    <a:pt x="92" y="91"/>
                  </a:lnTo>
                  <a:lnTo>
                    <a:pt x="111" y="86"/>
                  </a:lnTo>
                  <a:lnTo>
                    <a:pt x="132" y="82"/>
                  </a:lnTo>
                  <a:lnTo>
                    <a:pt x="155" y="80"/>
                  </a:lnTo>
                  <a:lnTo>
                    <a:pt x="178" y="79"/>
                  </a:lnTo>
                  <a:lnTo>
                    <a:pt x="178" y="79"/>
                  </a:lnTo>
                  <a:lnTo>
                    <a:pt x="198" y="80"/>
                  </a:lnTo>
                  <a:lnTo>
                    <a:pt x="214" y="82"/>
                  </a:lnTo>
                  <a:lnTo>
                    <a:pt x="221" y="84"/>
                  </a:lnTo>
                  <a:lnTo>
                    <a:pt x="227" y="86"/>
                  </a:lnTo>
                  <a:lnTo>
                    <a:pt x="233" y="90"/>
                  </a:lnTo>
                  <a:lnTo>
                    <a:pt x="240" y="94"/>
                  </a:lnTo>
                  <a:lnTo>
                    <a:pt x="244" y="98"/>
                  </a:lnTo>
                  <a:lnTo>
                    <a:pt x="248" y="102"/>
                  </a:lnTo>
                  <a:lnTo>
                    <a:pt x="252" y="108"/>
                  </a:lnTo>
                  <a:lnTo>
                    <a:pt x="255" y="114"/>
                  </a:lnTo>
                  <a:lnTo>
                    <a:pt x="257" y="120"/>
                  </a:lnTo>
                  <a:lnTo>
                    <a:pt x="258" y="129"/>
                  </a:lnTo>
                  <a:lnTo>
                    <a:pt x="259" y="137"/>
                  </a:lnTo>
                  <a:lnTo>
                    <a:pt x="260" y="146"/>
                  </a:lnTo>
                  <a:lnTo>
                    <a:pt x="260" y="176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54" y="177"/>
                  </a:lnTo>
                  <a:lnTo>
                    <a:pt x="131" y="179"/>
                  </a:lnTo>
                  <a:lnTo>
                    <a:pt x="111" y="182"/>
                  </a:lnTo>
                  <a:lnTo>
                    <a:pt x="92" y="187"/>
                  </a:lnTo>
                  <a:lnTo>
                    <a:pt x="76" y="192"/>
                  </a:lnTo>
                  <a:lnTo>
                    <a:pt x="62" y="200"/>
                  </a:lnTo>
                  <a:lnTo>
                    <a:pt x="50" y="207"/>
                  </a:lnTo>
                  <a:lnTo>
                    <a:pt x="38" y="216"/>
                  </a:lnTo>
                  <a:lnTo>
                    <a:pt x="28" y="225"/>
                  </a:lnTo>
                  <a:lnTo>
                    <a:pt x="21" y="236"/>
                  </a:lnTo>
                  <a:lnTo>
                    <a:pt x="14" y="246"/>
                  </a:lnTo>
                  <a:lnTo>
                    <a:pt x="9" y="257"/>
                  </a:lnTo>
                  <a:lnTo>
                    <a:pt x="6" y="270"/>
                  </a:lnTo>
                  <a:lnTo>
                    <a:pt x="3" y="282"/>
                  </a:lnTo>
                  <a:lnTo>
                    <a:pt x="0" y="29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2" y="323"/>
                  </a:lnTo>
                  <a:lnTo>
                    <a:pt x="4" y="338"/>
                  </a:lnTo>
                  <a:lnTo>
                    <a:pt x="8" y="352"/>
                  </a:lnTo>
                  <a:lnTo>
                    <a:pt x="13" y="364"/>
                  </a:lnTo>
                  <a:lnTo>
                    <a:pt x="19" y="376"/>
                  </a:lnTo>
                  <a:lnTo>
                    <a:pt x="27" y="386"/>
                  </a:lnTo>
                  <a:lnTo>
                    <a:pt x="35" y="394"/>
                  </a:lnTo>
                  <a:lnTo>
                    <a:pt x="44" y="401"/>
                  </a:lnTo>
                  <a:lnTo>
                    <a:pt x="55" y="408"/>
                  </a:lnTo>
                  <a:lnTo>
                    <a:pt x="66" y="414"/>
                  </a:lnTo>
                  <a:lnTo>
                    <a:pt x="77" y="418"/>
                  </a:lnTo>
                  <a:lnTo>
                    <a:pt x="88" y="422"/>
                  </a:lnTo>
                  <a:lnTo>
                    <a:pt x="101" y="424"/>
                  </a:lnTo>
                  <a:lnTo>
                    <a:pt x="113" y="426"/>
                  </a:lnTo>
                  <a:lnTo>
                    <a:pt x="125" y="427"/>
                  </a:lnTo>
                  <a:lnTo>
                    <a:pt x="137" y="428"/>
                  </a:lnTo>
                  <a:lnTo>
                    <a:pt x="137" y="428"/>
                  </a:lnTo>
                  <a:lnTo>
                    <a:pt x="152" y="427"/>
                  </a:lnTo>
                  <a:lnTo>
                    <a:pt x="165" y="426"/>
                  </a:lnTo>
                  <a:lnTo>
                    <a:pt x="188" y="423"/>
                  </a:lnTo>
                  <a:lnTo>
                    <a:pt x="210" y="418"/>
                  </a:lnTo>
                  <a:lnTo>
                    <a:pt x="227" y="412"/>
                  </a:lnTo>
                  <a:lnTo>
                    <a:pt x="242" y="406"/>
                  </a:lnTo>
                  <a:lnTo>
                    <a:pt x="253" y="401"/>
                  </a:lnTo>
                  <a:lnTo>
                    <a:pt x="260" y="397"/>
                  </a:lnTo>
                  <a:lnTo>
                    <a:pt x="264" y="396"/>
                  </a:lnTo>
                  <a:lnTo>
                    <a:pt x="264" y="396"/>
                  </a:lnTo>
                  <a:lnTo>
                    <a:pt x="266" y="397"/>
                  </a:lnTo>
                  <a:lnTo>
                    <a:pt x="269" y="398"/>
                  </a:lnTo>
                  <a:lnTo>
                    <a:pt x="275" y="401"/>
                  </a:lnTo>
                  <a:lnTo>
                    <a:pt x="283" y="404"/>
                  </a:lnTo>
                  <a:lnTo>
                    <a:pt x="296" y="407"/>
                  </a:lnTo>
                  <a:lnTo>
                    <a:pt x="310" y="411"/>
                  </a:lnTo>
                  <a:lnTo>
                    <a:pt x="329" y="412"/>
                  </a:lnTo>
                  <a:lnTo>
                    <a:pt x="353" y="413"/>
                  </a:lnTo>
                  <a:lnTo>
                    <a:pt x="353" y="122"/>
                  </a:lnTo>
                  <a:lnTo>
                    <a:pt x="353" y="122"/>
                  </a:lnTo>
                  <a:lnTo>
                    <a:pt x="353" y="106"/>
                  </a:lnTo>
                  <a:lnTo>
                    <a:pt x="351" y="92"/>
                  </a:lnTo>
                  <a:lnTo>
                    <a:pt x="348" y="78"/>
                  </a:lnTo>
                  <a:lnTo>
                    <a:pt x="343" y="66"/>
                  </a:lnTo>
                  <a:lnTo>
                    <a:pt x="338" y="56"/>
                  </a:lnTo>
                  <a:lnTo>
                    <a:pt x="330" y="45"/>
                  </a:lnTo>
                  <a:lnTo>
                    <a:pt x="323" y="36"/>
                  </a:lnTo>
                  <a:lnTo>
                    <a:pt x="314" y="29"/>
                  </a:lnTo>
                  <a:lnTo>
                    <a:pt x="304" y="22"/>
                  </a:lnTo>
                  <a:lnTo>
                    <a:pt x="293" y="15"/>
                  </a:lnTo>
                  <a:lnTo>
                    <a:pt x="281" y="11"/>
                  </a:lnTo>
                  <a:lnTo>
                    <a:pt x="268" y="7"/>
                  </a:lnTo>
                  <a:lnTo>
                    <a:pt x="254" y="4"/>
                  </a:lnTo>
                  <a:lnTo>
                    <a:pt x="239" y="2"/>
                  </a:lnTo>
                  <a:lnTo>
                    <a:pt x="222" y="1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5263" y="3975"/>
              <a:ext cx="93" cy="106"/>
            </a:xfrm>
            <a:custGeom>
              <a:avLst/>
              <a:gdLst>
                <a:gd name="T0" fmla="*/ 281 w 374"/>
                <a:gd name="T1" fmla="*/ 313 h 424"/>
                <a:gd name="T2" fmla="*/ 246 w 374"/>
                <a:gd name="T3" fmla="*/ 327 h 424"/>
                <a:gd name="T4" fmla="*/ 217 w 374"/>
                <a:gd name="T5" fmla="*/ 336 h 424"/>
                <a:gd name="T6" fmla="*/ 184 w 374"/>
                <a:gd name="T7" fmla="*/ 341 h 424"/>
                <a:gd name="T8" fmla="*/ 167 w 374"/>
                <a:gd name="T9" fmla="*/ 342 h 424"/>
                <a:gd name="T10" fmla="*/ 145 w 374"/>
                <a:gd name="T11" fmla="*/ 341 h 424"/>
                <a:gd name="T12" fmla="*/ 129 w 374"/>
                <a:gd name="T13" fmla="*/ 337 h 424"/>
                <a:gd name="T14" fmla="*/ 116 w 374"/>
                <a:gd name="T15" fmla="*/ 329 h 424"/>
                <a:gd name="T16" fmla="*/ 106 w 374"/>
                <a:gd name="T17" fmla="*/ 319 h 424"/>
                <a:gd name="T18" fmla="*/ 99 w 374"/>
                <a:gd name="T19" fmla="*/ 307 h 424"/>
                <a:gd name="T20" fmla="*/ 95 w 374"/>
                <a:gd name="T21" fmla="*/ 290 h 424"/>
                <a:gd name="T22" fmla="*/ 93 w 374"/>
                <a:gd name="T23" fmla="*/ 248 h 424"/>
                <a:gd name="T24" fmla="*/ 79 w 374"/>
                <a:gd name="T25" fmla="*/ 0 h 424"/>
                <a:gd name="T26" fmla="*/ 59 w 374"/>
                <a:gd name="T27" fmla="*/ 0 h 424"/>
                <a:gd name="T28" fmla="*/ 13 w 374"/>
                <a:gd name="T29" fmla="*/ 4 h 424"/>
                <a:gd name="T30" fmla="*/ 0 w 374"/>
                <a:gd name="T31" fmla="*/ 259 h 424"/>
                <a:gd name="T32" fmla="*/ 0 w 374"/>
                <a:gd name="T33" fmla="*/ 280 h 424"/>
                <a:gd name="T34" fmla="*/ 3 w 374"/>
                <a:gd name="T35" fmla="*/ 316 h 424"/>
                <a:gd name="T36" fmla="*/ 9 w 374"/>
                <a:gd name="T37" fmla="*/ 347 h 424"/>
                <a:gd name="T38" fmla="*/ 21 w 374"/>
                <a:gd name="T39" fmla="*/ 373 h 424"/>
                <a:gd name="T40" fmla="*/ 36 w 374"/>
                <a:gd name="T41" fmla="*/ 393 h 424"/>
                <a:gd name="T42" fmla="*/ 58 w 374"/>
                <a:gd name="T43" fmla="*/ 408 h 424"/>
                <a:gd name="T44" fmla="*/ 86 w 374"/>
                <a:gd name="T45" fmla="*/ 418 h 424"/>
                <a:gd name="T46" fmla="*/ 121 w 374"/>
                <a:gd name="T47" fmla="*/ 423 h 424"/>
                <a:gd name="T48" fmla="*/ 141 w 374"/>
                <a:gd name="T49" fmla="*/ 424 h 424"/>
                <a:gd name="T50" fmla="*/ 172 w 374"/>
                <a:gd name="T51" fmla="*/ 422 h 424"/>
                <a:gd name="T52" fmla="*/ 199 w 374"/>
                <a:gd name="T53" fmla="*/ 418 h 424"/>
                <a:gd name="T54" fmla="*/ 243 w 374"/>
                <a:gd name="T55" fmla="*/ 407 h 424"/>
                <a:gd name="T56" fmla="*/ 271 w 374"/>
                <a:gd name="T57" fmla="*/ 395 h 424"/>
                <a:gd name="T58" fmla="*/ 283 w 374"/>
                <a:gd name="T59" fmla="*/ 390 h 424"/>
                <a:gd name="T60" fmla="*/ 296 w 374"/>
                <a:gd name="T61" fmla="*/ 396 h 424"/>
                <a:gd name="T62" fmla="*/ 319 w 374"/>
                <a:gd name="T63" fmla="*/ 402 h 424"/>
                <a:gd name="T64" fmla="*/ 353 w 374"/>
                <a:gd name="T65" fmla="*/ 408 h 424"/>
                <a:gd name="T66" fmla="*/ 374 w 374"/>
                <a:gd name="T67" fmla="*/ 6 h 424"/>
                <a:gd name="T68" fmla="*/ 342 w 374"/>
                <a:gd name="T69" fmla="*/ 2 h 424"/>
                <a:gd name="T70" fmla="*/ 299 w 374"/>
                <a:gd name="T71" fmla="*/ 0 h 424"/>
                <a:gd name="T72" fmla="*/ 281 w 374"/>
                <a:gd name="T73" fmla="*/ 31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4" h="424">
                  <a:moveTo>
                    <a:pt x="281" y="313"/>
                  </a:moveTo>
                  <a:lnTo>
                    <a:pt x="281" y="313"/>
                  </a:lnTo>
                  <a:lnTo>
                    <a:pt x="260" y="322"/>
                  </a:lnTo>
                  <a:lnTo>
                    <a:pt x="246" y="327"/>
                  </a:lnTo>
                  <a:lnTo>
                    <a:pt x="232" y="331"/>
                  </a:lnTo>
                  <a:lnTo>
                    <a:pt x="217" y="336"/>
                  </a:lnTo>
                  <a:lnTo>
                    <a:pt x="200" y="339"/>
                  </a:lnTo>
                  <a:lnTo>
                    <a:pt x="184" y="341"/>
                  </a:lnTo>
                  <a:lnTo>
                    <a:pt x="167" y="342"/>
                  </a:lnTo>
                  <a:lnTo>
                    <a:pt x="167" y="342"/>
                  </a:lnTo>
                  <a:lnTo>
                    <a:pt x="155" y="342"/>
                  </a:lnTo>
                  <a:lnTo>
                    <a:pt x="145" y="341"/>
                  </a:lnTo>
                  <a:lnTo>
                    <a:pt x="136" y="339"/>
                  </a:lnTo>
                  <a:lnTo>
                    <a:pt x="129" y="337"/>
                  </a:lnTo>
                  <a:lnTo>
                    <a:pt x="122" y="333"/>
                  </a:lnTo>
                  <a:lnTo>
                    <a:pt x="116" y="329"/>
                  </a:lnTo>
                  <a:lnTo>
                    <a:pt x="110" y="324"/>
                  </a:lnTo>
                  <a:lnTo>
                    <a:pt x="106" y="319"/>
                  </a:lnTo>
                  <a:lnTo>
                    <a:pt x="102" y="313"/>
                  </a:lnTo>
                  <a:lnTo>
                    <a:pt x="99" y="307"/>
                  </a:lnTo>
                  <a:lnTo>
                    <a:pt x="97" y="298"/>
                  </a:lnTo>
                  <a:lnTo>
                    <a:pt x="95" y="290"/>
                  </a:lnTo>
                  <a:lnTo>
                    <a:pt x="93" y="271"/>
                  </a:lnTo>
                  <a:lnTo>
                    <a:pt x="93" y="248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9" y="0"/>
                  </a:lnTo>
                  <a:lnTo>
                    <a:pt x="36" y="2"/>
                  </a:lnTo>
                  <a:lnTo>
                    <a:pt x="13" y="4"/>
                  </a:lnTo>
                  <a:lnTo>
                    <a:pt x="0" y="6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80"/>
                  </a:lnTo>
                  <a:lnTo>
                    <a:pt x="1" y="298"/>
                  </a:lnTo>
                  <a:lnTo>
                    <a:pt x="3" y="316"/>
                  </a:lnTo>
                  <a:lnTo>
                    <a:pt x="5" y="332"/>
                  </a:lnTo>
                  <a:lnTo>
                    <a:pt x="9" y="347"/>
                  </a:lnTo>
                  <a:lnTo>
                    <a:pt x="14" y="360"/>
                  </a:lnTo>
                  <a:lnTo>
                    <a:pt x="21" y="373"/>
                  </a:lnTo>
                  <a:lnTo>
                    <a:pt x="28" y="383"/>
                  </a:lnTo>
                  <a:lnTo>
                    <a:pt x="36" y="393"/>
                  </a:lnTo>
                  <a:lnTo>
                    <a:pt x="46" y="401"/>
                  </a:lnTo>
                  <a:lnTo>
                    <a:pt x="58" y="408"/>
                  </a:lnTo>
                  <a:lnTo>
                    <a:pt x="71" y="414"/>
                  </a:lnTo>
                  <a:lnTo>
                    <a:pt x="86" y="418"/>
                  </a:lnTo>
                  <a:lnTo>
                    <a:pt x="102" y="421"/>
                  </a:lnTo>
                  <a:lnTo>
                    <a:pt x="121" y="423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57" y="423"/>
                  </a:lnTo>
                  <a:lnTo>
                    <a:pt x="172" y="422"/>
                  </a:lnTo>
                  <a:lnTo>
                    <a:pt x="186" y="421"/>
                  </a:lnTo>
                  <a:lnTo>
                    <a:pt x="199" y="418"/>
                  </a:lnTo>
                  <a:lnTo>
                    <a:pt x="223" y="413"/>
                  </a:lnTo>
                  <a:lnTo>
                    <a:pt x="243" y="407"/>
                  </a:lnTo>
                  <a:lnTo>
                    <a:pt x="260" y="400"/>
                  </a:lnTo>
                  <a:lnTo>
                    <a:pt x="271" y="395"/>
                  </a:lnTo>
                  <a:lnTo>
                    <a:pt x="283" y="390"/>
                  </a:lnTo>
                  <a:lnTo>
                    <a:pt x="283" y="390"/>
                  </a:lnTo>
                  <a:lnTo>
                    <a:pt x="289" y="393"/>
                  </a:lnTo>
                  <a:lnTo>
                    <a:pt x="296" y="396"/>
                  </a:lnTo>
                  <a:lnTo>
                    <a:pt x="307" y="399"/>
                  </a:lnTo>
                  <a:lnTo>
                    <a:pt x="319" y="402"/>
                  </a:lnTo>
                  <a:lnTo>
                    <a:pt x="334" y="405"/>
                  </a:lnTo>
                  <a:lnTo>
                    <a:pt x="353" y="408"/>
                  </a:lnTo>
                  <a:lnTo>
                    <a:pt x="374" y="409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42" y="2"/>
                  </a:lnTo>
                  <a:lnTo>
                    <a:pt x="320" y="1"/>
                  </a:lnTo>
                  <a:lnTo>
                    <a:pt x="299" y="0"/>
                  </a:lnTo>
                  <a:lnTo>
                    <a:pt x="281" y="0"/>
                  </a:lnTo>
                  <a:lnTo>
                    <a:pt x="281" y="3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5383" y="3974"/>
              <a:ext cx="78" cy="107"/>
            </a:xfrm>
            <a:custGeom>
              <a:avLst/>
              <a:gdLst>
                <a:gd name="T0" fmla="*/ 11 w 311"/>
                <a:gd name="T1" fmla="*/ 415 h 428"/>
                <a:gd name="T2" fmla="*/ 83 w 311"/>
                <a:gd name="T3" fmla="*/ 425 h 428"/>
                <a:gd name="T4" fmla="*/ 138 w 311"/>
                <a:gd name="T5" fmla="*/ 428 h 428"/>
                <a:gd name="T6" fmla="*/ 183 w 311"/>
                <a:gd name="T7" fmla="*/ 425 h 428"/>
                <a:gd name="T8" fmla="*/ 227 w 311"/>
                <a:gd name="T9" fmla="*/ 414 h 428"/>
                <a:gd name="T10" fmla="*/ 265 w 311"/>
                <a:gd name="T11" fmla="*/ 394 h 428"/>
                <a:gd name="T12" fmla="*/ 295 w 311"/>
                <a:gd name="T13" fmla="*/ 363 h 428"/>
                <a:gd name="T14" fmla="*/ 310 w 311"/>
                <a:gd name="T15" fmla="*/ 318 h 428"/>
                <a:gd name="T16" fmla="*/ 310 w 311"/>
                <a:gd name="T17" fmla="*/ 288 h 428"/>
                <a:gd name="T18" fmla="*/ 302 w 311"/>
                <a:gd name="T19" fmla="*/ 256 h 428"/>
                <a:gd name="T20" fmla="*/ 283 w 311"/>
                <a:gd name="T21" fmla="*/ 231 h 428"/>
                <a:gd name="T22" fmla="*/ 257 w 311"/>
                <a:gd name="T23" fmla="*/ 211 h 428"/>
                <a:gd name="T24" fmla="*/ 209 w 311"/>
                <a:gd name="T25" fmla="*/ 187 h 428"/>
                <a:gd name="T26" fmla="*/ 149 w 311"/>
                <a:gd name="T27" fmla="*/ 164 h 428"/>
                <a:gd name="T28" fmla="*/ 113 w 311"/>
                <a:gd name="T29" fmla="*/ 144 h 428"/>
                <a:gd name="T30" fmla="*/ 103 w 311"/>
                <a:gd name="T31" fmla="*/ 132 h 428"/>
                <a:gd name="T32" fmla="*/ 100 w 311"/>
                <a:gd name="T33" fmla="*/ 116 h 428"/>
                <a:gd name="T34" fmla="*/ 102 w 311"/>
                <a:gd name="T35" fmla="*/ 104 h 428"/>
                <a:gd name="T36" fmla="*/ 116 w 311"/>
                <a:gd name="T37" fmla="*/ 86 h 428"/>
                <a:gd name="T38" fmla="*/ 132 w 311"/>
                <a:gd name="T39" fmla="*/ 78 h 428"/>
                <a:gd name="T40" fmla="*/ 156 w 311"/>
                <a:gd name="T41" fmla="*/ 74 h 428"/>
                <a:gd name="T42" fmla="*/ 185 w 311"/>
                <a:gd name="T43" fmla="*/ 75 h 428"/>
                <a:gd name="T44" fmla="*/ 238 w 311"/>
                <a:gd name="T45" fmla="*/ 85 h 428"/>
                <a:gd name="T46" fmla="*/ 295 w 311"/>
                <a:gd name="T47" fmla="*/ 30 h 428"/>
                <a:gd name="T48" fmla="*/ 263 w 311"/>
                <a:gd name="T49" fmla="*/ 16 h 428"/>
                <a:gd name="T50" fmla="*/ 207 w 311"/>
                <a:gd name="T51" fmla="*/ 4 h 428"/>
                <a:gd name="T52" fmla="*/ 158 w 311"/>
                <a:gd name="T53" fmla="*/ 0 h 428"/>
                <a:gd name="T54" fmla="*/ 115 w 311"/>
                <a:gd name="T55" fmla="*/ 4 h 428"/>
                <a:gd name="T56" fmla="*/ 76 w 311"/>
                <a:gd name="T57" fmla="*/ 17 h 428"/>
                <a:gd name="T58" fmla="*/ 42 w 311"/>
                <a:gd name="T59" fmla="*/ 39 h 428"/>
                <a:gd name="T60" fmla="*/ 19 w 311"/>
                <a:gd name="T61" fmla="*/ 69 h 428"/>
                <a:gd name="T62" fmla="*/ 7 w 311"/>
                <a:gd name="T63" fmla="*/ 107 h 428"/>
                <a:gd name="T64" fmla="*/ 7 w 311"/>
                <a:gd name="T65" fmla="*/ 137 h 428"/>
                <a:gd name="T66" fmla="*/ 19 w 311"/>
                <a:gd name="T67" fmla="*/ 175 h 428"/>
                <a:gd name="T68" fmla="*/ 42 w 311"/>
                <a:gd name="T69" fmla="*/ 203 h 428"/>
                <a:gd name="T70" fmla="*/ 73 w 311"/>
                <a:gd name="T71" fmla="*/ 223 h 428"/>
                <a:gd name="T72" fmla="*/ 119 w 311"/>
                <a:gd name="T73" fmla="*/ 243 h 428"/>
                <a:gd name="T74" fmla="*/ 171 w 311"/>
                <a:gd name="T75" fmla="*/ 261 h 428"/>
                <a:gd name="T76" fmla="*/ 205 w 311"/>
                <a:gd name="T77" fmla="*/ 280 h 428"/>
                <a:gd name="T78" fmla="*/ 216 w 311"/>
                <a:gd name="T79" fmla="*/ 296 h 428"/>
                <a:gd name="T80" fmla="*/ 217 w 311"/>
                <a:gd name="T81" fmla="*/ 306 h 428"/>
                <a:gd name="T82" fmla="*/ 212 w 311"/>
                <a:gd name="T83" fmla="*/ 328 h 428"/>
                <a:gd name="T84" fmla="*/ 202 w 311"/>
                <a:gd name="T85" fmla="*/ 340 h 428"/>
                <a:gd name="T86" fmla="*/ 184 w 311"/>
                <a:gd name="T87" fmla="*/ 348 h 428"/>
                <a:gd name="T88" fmla="*/ 158 w 311"/>
                <a:gd name="T89" fmla="*/ 353 h 428"/>
                <a:gd name="T90" fmla="*/ 113 w 311"/>
                <a:gd name="T91" fmla="*/ 354 h 428"/>
                <a:gd name="T92" fmla="*/ 28 w 311"/>
                <a:gd name="T93" fmla="*/ 34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1" h="428">
                  <a:moveTo>
                    <a:pt x="0" y="413"/>
                  </a:moveTo>
                  <a:lnTo>
                    <a:pt x="0" y="413"/>
                  </a:lnTo>
                  <a:lnTo>
                    <a:pt x="11" y="415"/>
                  </a:lnTo>
                  <a:lnTo>
                    <a:pt x="39" y="420"/>
                  </a:lnTo>
                  <a:lnTo>
                    <a:pt x="60" y="423"/>
                  </a:lnTo>
                  <a:lnTo>
                    <a:pt x="83" y="425"/>
                  </a:lnTo>
                  <a:lnTo>
                    <a:pt x="110" y="427"/>
                  </a:lnTo>
                  <a:lnTo>
                    <a:pt x="138" y="428"/>
                  </a:lnTo>
                  <a:lnTo>
                    <a:pt x="138" y="428"/>
                  </a:lnTo>
                  <a:lnTo>
                    <a:pt x="154" y="427"/>
                  </a:lnTo>
                  <a:lnTo>
                    <a:pt x="168" y="426"/>
                  </a:lnTo>
                  <a:lnTo>
                    <a:pt x="183" y="425"/>
                  </a:lnTo>
                  <a:lnTo>
                    <a:pt x="198" y="422"/>
                  </a:lnTo>
                  <a:lnTo>
                    <a:pt x="213" y="419"/>
                  </a:lnTo>
                  <a:lnTo>
                    <a:pt x="227" y="414"/>
                  </a:lnTo>
                  <a:lnTo>
                    <a:pt x="241" y="408"/>
                  </a:lnTo>
                  <a:lnTo>
                    <a:pt x="254" y="402"/>
                  </a:lnTo>
                  <a:lnTo>
                    <a:pt x="265" y="394"/>
                  </a:lnTo>
                  <a:lnTo>
                    <a:pt x="276" y="385"/>
                  </a:lnTo>
                  <a:lnTo>
                    <a:pt x="286" y="375"/>
                  </a:lnTo>
                  <a:lnTo>
                    <a:pt x="295" y="363"/>
                  </a:lnTo>
                  <a:lnTo>
                    <a:pt x="302" y="350"/>
                  </a:lnTo>
                  <a:lnTo>
                    <a:pt x="307" y="334"/>
                  </a:lnTo>
                  <a:lnTo>
                    <a:pt x="310" y="318"/>
                  </a:lnTo>
                  <a:lnTo>
                    <a:pt x="311" y="300"/>
                  </a:lnTo>
                  <a:lnTo>
                    <a:pt x="311" y="300"/>
                  </a:lnTo>
                  <a:lnTo>
                    <a:pt x="310" y="288"/>
                  </a:lnTo>
                  <a:lnTo>
                    <a:pt x="309" y="277"/>
                  </a:lnTo>
                  <a:lnTo>
                    <a:pt x="306" y="266"/>
                  </a:lnTo>
                  <a:lnTo>
                    <a:pt x="302" y="256"/>
                  </a:lnTo>
                  <a:lnTo>
                    <a:pt x="297" y="248"/>
                  </a:lnTo>
                  <a:lnTo>
                    <a:pt x="291" y="239"/>
                  </a:lnTo>
                  <a:lnTo>
                    <a:pt x="283" y="231"/>
                  </a:lnTo>
                  <a:lnTo>
                    <a:pt x="276" y="224"/>
                  </a:lnTo>
                  <a:lnTo>
                    <a:pt x="267" y="217"/>
                  </a:lnTo>
                  <a:lnTo>
                    <a:pt x="257" y="211"/>
                  </a:lnTo>
                  <a:lnTo>
                    <a:pt x="247" y="204"/>
                  </a:lnTo>
                  <a:lnTo>
                    <a:pt x="234" y="199"/>
                  </a:lnTo>
                  <a:lnTo>
                    <a:pt x="209" y="187"/>
                  </a:lnTo>
                  <a:lnTo>
                    <a:pt x="180" y="176"/>
                  </a:lnTo>
                  <a:lnTo>
                    <a:pt x="180" y="176"/>
                  </a:lnTo>
                  <a:lnTo>
                    <a:pt x="149" y="164"/>
                  </a:lnTo>
                  <a:lnTo>
                    <a:pt x="135" y="157"/>
                  </a:lnTo>
                  <a:lnTo>
                    <a:pt x="123" y="151"/>
                  </a:lnTo>
                  <a:lnTo>
                    <a:pt x="113" y="144"/>
                  </a:lnTo>
                  <a:lnTo>
                    <a:pt x="109" y="140"/>
                  </a:lnTo>
                  <a:lnTo>
                    <a:pt x="106" y="136"/>
                  </a:lnTo>
                  <a:lnTo>
                    <a:pt x="103" y="132"/>
                  </a:lnTo>
                  <a:lnTo>
                    <a:pt x="101" y="127"/>
                  </a:lnTo>
                  <a:lnTo>
                    <a:pt x="100" y="121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0"/>
                  </a:lnTo>
                  <a:lnTo>
                    <a:pt x="102" y="104"/>
                  </a:lnTo>
                  <a:lnTo>
                    <a:pt x="106" y="97"/>
                  </a:lnTo>
                  <a:lnTo>
                    <a:pt x="112" y="90"/>
                  </a:lnTo>
                  <a:lnTo>
                    <a:pt x="116" y="86"/>
                  </a:lnTo>
                  <a:lnTo>
                    <a:pt x="120" y="83"/>
                  </a:lnTo>
                  <a:lnTo>
                    <a:pt x="126" y="81"/>
                  </a:lnTo>
                  <a:lnTo>
                    <a:pt x="132" y="78"/>
                  </a:lnTo>
                  <a:lnTo>
                    <a:pt x="139" y="76"/>
                  </a:lnTo>
                  <a:lnTo>
                    <a:pt x="147" y="75"/>
                  </a:lnTo>
                  <a:lnTo>
                    <a:pt x="156" y="74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85" y="75"/>
                  </a:lnTo>
                  <a:lnTo>
                    <a:pt x="205" y="77"/>
                  </a:lnTo>
                  <a:lnTo>
                    <a:pt x="222" y="81"/>
                  </a:lnTo>
                  <a:lnTo>
                    <a:pt x="238" y="85"/>
                  </a:lnTo>
                  <a:lnTo>
                    <a:pt x="262" y="94"/>
                  </a:lnTo>
                  <a:lnTo>
                    <a:pt x="271" y="98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76" y="22"/>
                  </a:lnTo>
                  <a:lnTo>
                    <a:pt x="263" y="16"/>
                  </a:lnTo>
                  <a:lnTo>
                    <a:pt x="247" y="12"/>
                  </a:lnTo>
                  <a:lnTo>
                    <a:pt x="228" y="7"/>
                  </a:lnTo>
                  <a:lnTo>
                    <a:pt x="207" y="4"/>
                  </a:lnTo>
                  <a:lnTo>
                    <a:pt x="183" y="1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3" y="1"/>
                  </a:lnTo>
                  <a:lnTo>
                    <a:pt x="129" y="2"/>
                  </a:lnTo>
                  <a:lnTo>
                    <a:pt x="115" y="4"/>
                  </a:lnTo>
                  <a:lnTo>
                    <a:pt x="102" y="8"/>
                  </a:lnTo>
                  <a:lnTo>
                    <a:pt x="88" y="12"/>
                  </a:lnTo>
                  <a:lnTo>
                    <a:pt x="76" y="17"/>
                  </a:lnTo>
                  <a:lnTo>
                    <a:pt x="64" y="24"/>
                  </a:lnTo>
                  <a:lnTo>
                    <a:pt x="53" y="31"/>
                  </a:lnTo>
                  <a:lnTo>
                    <a:pt x="42" y="39"/>
                  </a:lnTo>
                  <a:lnTo>
                    <a:pt x="33" y="47"/>
                  </a:lnTo>
                  <a:lnTo>
                    <a:pt x="25" y="58"/>
                  </a:lnTo>
                  <a:lnTo>
                    <a:pt x="19" y="69"/>
                  </a:lnTo>
                  <a:lnTo>
                    <a:pt x="13" y="80"/>
                  </a:lnTo>
                  <a:lnTo>
                    <a:pt x="9" y="94"/>
                  </a:lnTo>
                  <a:lnTo>
                    <a:pt x="7" y="107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7" y="137"/>
                  </a:lnTo>
                  <a:lnTo>
                    <a:pt x="9" y="150"/>
                  </a:lnTo>
                  <a:lnTo>
                    <a:pt x="13" y="164"/>
                  </a:lnTo>
                  <a:lnTo>
                    <a:pt x="19" y="175"/>
                  </a:lnTo>
                  <a:lnTo>
                    <a:pt x="25" y="185"/>
                  </a:lnTo>
                  <a:lnTo>
                    <a:pt x="33" y="194"/>
                  </a:lnTo>
                  <a:lnTo>
                    <a:pt x="42" y="203"/>
                  </a:lnTo>
                  <a:lnTo>
                    <a:pt x="51" y="210"/>
                  </a:lnTo>
                  <a:lnTo>
                    <a:pt x="62" y="217"/>
                  </a:lnTo>
                  <a:lnTo>
                    <a:pt x="73" y="223"/>
                  </a:lnTo>
                  <a:lnTo>
                    <a:pt x="84" y="229"/>
                  </a:lnTo>
                  <a:lnTo>
                    <a:pt x="95" y="235"/>
                  </a:lnTo>
                  <a:lnTo>
                    <a:pt x="119" y="243"/>
                  </a:lnTo>
                  <a:lnTo>
                    <a:pt x="142" y="251"/>
                  </a:lnTo>
                  <a:lnTo>
                    <a:pt x="142" y="251"/>
                  </a:lnTo>
                  <a:lnTo>
                    <a:pt x="171" y="261"/>
                  </a:lnTo>
                  <a:lnTo>
                    <a:pt x="184" y="266"/>
                  </a:lnTo>
                  <a:lnTo>
                    <a:pt x="196" y="273"/>
                  </a:lnTo>
                  <a:lnTo>
                    <a:pt x="205" y="280"/>
                  </a:lnTo>
                  <a:lnTo>
                    <a:pt x="211" y="287"/>
                  </a:lnTo>
                  <a:lnTo>
                    <a:pt x="214" y="291"/>
                  </a:lnTo>
                  <a:lnTo>
                    <a:pt x="216" y="296"/>
                  </a:lnTo>
                  <a:lnTo>
                    <a:pt x="217" y="300"/>
                  </a:lnTo>
                  <a:lnTo>
                    <a:pt x="217" y="306"/>
                  </a:lnTo>
                  <a:lnTo>
                    <a:pt x="217" y="306"/>
                  </a:lnTo>
                  <a:lnTo>
                    <a:pt x="217" y="315"/>
                  </a:lnTo>
                  <a:lnTo>
                    <a:pt x="214" y="324"/>
                  </a:lnTo>
                  <a:lnTo>
                    <a:pt x="212" y="328"/>
                  </a:lnTo>
                  <a:lnTo>
                    <a:pt x="209" y="332"/>
                  </a:lnTo>
                  <a:lnTo>
                    <a:pt x="206" y="335"/>
                  </a:lnTo>
                  <a:lnTo>
                    <a:pt x="202" y="340"/>
                  </a:lnTo>
                  <a:lnTo>
                    <a:pt x="197" y="343"/>
                  </a:lnTo>
                  <a:lnTo>
                    <a:pt x="190" y="346"/>
                  </a:lnTo>
                  <a:lnTo>
                    <a:pt x="184" y="348"/>
                  </a:lnTo>
                  <a:lnTo>
                    <a:pt x="176" y="350"/>
                  </a:lnTo>
                  <a:lnTo>
                    <a:pt x="167" y="352"/>
                  </a:lnTo>
                  <a:lnTo>
                    <a:pt x="158" y="353"/>
                  </a:lnTo>
                  <a:lnTo>
                    <a:pt x="134" y="354"/>
                  </a:lnTo>
                  <a:lnTo>
                    <a:pt x="134" y="354"/>
                  </a:lnTo>
                  <a:lnTo>
                    <a:pt x="113" y="354"/>
                  </a:lnTo>
                  <a:lnTo>
                    <a:pt x="92" y="352"/>
                  </a:lnTo>
                  <a:lnTo>
                    <a:pt x="55" y="348"/>
                  </a:lnTo>
                  <a:lnTo>
                    <a:pt x="28" y="344"/>
                  </a:lnTo>
                  <a:lnTo>
                    <a:pt x="18" y="342"/>
                  </a:lnTo>
                  <a:lnTo>
                    <a:pt x="0" y="4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5059" y="3992"/>
              <a:ext cx="48" cy="71"/>
            </a:xfrm>
            <a:custGeom>
              <a:avLst/>
              <a:gdLst>
                <a:gd name="T0" fmla="*/ 0 w 194"/>
                <a:gd name="T1" fmla="*/ 7 h 282"/>
                <a:gd name="T2" fmla="*/ 0 w 194"/>
                <a:gd name="T3" fmla="*/ 7 h 282"/>
                <a:gd name="T4" fmla="*/ 14 w 194"/>
                <a:gd name="T5" fmla="*/ 4 h 282"/>
                <a:gd name="T6" fmla="*/ 31 w 194"/>
                <a:gd name="T7" fmla="*/ 2 h 282"/>
                <a:gd name="T8" fmla="*/ 52 w 194"/>
                <a:gd name="T9" fmla="*/ 0 h 282"/>
                <a:gd name="T10" fmla="*/ 73 w 194"/>
                <a:gd name="T11" fmla="*/ 0 h 282"/>
                <a:gd name="T12" fmla="*/ 73 w 194"/>
                <a:gd name="T13" fmla="*/ 0 h 282"/>
                <a:gd name="T14" fmla="*/ 87 w 194"/>
                <a:gd name="T15" fmla="*/ 0 h 282"/>
                <a:gd name="T16" fmla="*/ 98 w 194"/>
                <a:gd name="T17" fmla="*/ 1 h 282"/>
                <a:gd name="T18" fmla="*/ 110 w 194"/>
                <a:gd name="T19" fmla="*/ 4 h 282"/>
                <a:gd name="T20" fmla="*/ 121 w 194"/>
                <a:gd name="T21" fmla="*/ 7 h 282"/>
                <a:gd name="T22" fmla="*/ 132 w 194"/>
                <a:gd name="T23" fmla="*/ 11 h 282"/>
                <a:gd name="T24" fmla="*/ 141 w 194"/>
                <a:gd name="T25" fmla="*/ 17 h 282"/>
                <a:gd name="T26" fmla="*/ 151 w 194"/>
                <a:gd name="T27" fmla="*/ 24 h 282"/>
                <a:gd name="T28" fmla="*/ 159 w 194"/>
                <a:gd name="T29" fmla="*/ 31 h 282"/>
                <a:gd name="T30" fmla="*/ 166 w 194"/>
                <a:gd name="T31" fmla="*/ 40 h 282"/>
                <a:gd name="T32" fmla="*/ 174 w 194"/>
                <a:gd name="T33" fmla="*/ 49 h 282"/>
                <a:gd name="T34" fmla="*/ 180 w 194"/>
                <a:gd name="T35" fmla="*/ 61 h 282"/>
                <a:gd name="T36" fmla="*/ 185 w 194"/>
                <a:gd name="T37" fmla="*/ 74 h 282"/>
                <a:gd name="T38" fmla="*/ 189 w 194"/>
                <a:gd name="T39" fmla="*/ 88 h 282"/>
                <a:gd name="T40" fmla="*/ 192 w 194"/>
                <a:gd name="T41" fmla="*/ 103 h 282"/>
                <a:gd name="T42" fmla="*/ 193 w 194"/>
                <a:gd name="T43" fmla="*/ 119 h 282"/>
                <a:gd name="T44" fmla="*/ 194 w 194"/>
                <a:gd name="T45" fmla="*/ 138 h 282"/>
                <a:gd name="T46" fmla="*/ 194 w 194"/>
                <a:gd name="T47" fmla="*/ 138 h 282"/>
                <a:gd name="T48" fmla="*/ 194 w 194"/>
                <a:gd name="T49" fmla="*/ 155 h 282"/>
                <a:gd name="T50" fmla="*/ 193 w 194"/>
                <a:gd name="T51" fmla="*/ 172 h 282"/>
                <a:gd name="T52" fmla="*/ 191 w 194"/>
                <a:gd name="T53" fmla="*/ 187 h 282"/>
                <a:gd name="T54" fmla="*/ 188 w 194"/>
                <a:gd name="T55" fmla="*/ 202 h 282"/>
                <a:gd name="T56" fmla="*/ 185 w 194"/>
                <a:gd name="T57" fmla="*/ 215 h 282"/>
                <a:gd name="T58" fmla="*/ 181 w 194"/>
                <a:gd name="T59" fmla="*/ 226 h 282"/>
                <a:gd name="T60" fmla="*/ 175 w 194"/>
                <a:gd name="T61" fmla="*/ 238 h 282"/>
                <a:gd name="T62" fmla="*/ 168 w 194"/>
                <a:gd name="T63" fmla="*/ 247 h 282"/>
                <a:gd name="T64" fmla="*/ 160 w 194"/>
                <a:gd name="T65" fmla="*/ 255 h 282"/>
                <a:gd name="T66" fmla="*/ 151 w 194"/>
                <a:gd name="T67" fmla="*/ 262 h 282"/>
                <a:gd name="T68" fmla="*/ 141 w 194"/>
                <a:gd name="T69" fmla="*/ 269 h 282"/>
                <a:gd name="T70" fmla="*/ 129 w 194"/>
                <a:gd name="T71" fmla="*/ 274 h 282"/>
                <a:gd name="T72" fmla="*/ 115 w 194"/>
                <a:gd name="T73" fmla="*/ 277 h 282"/>
                <a:gd name="T74" fmla="*/ 100 w 194"/>
                <a:gd name="T75" fmla="*/ 280 h 282"/>
                <a:gd name="T76" fmla="*/ 84 w 194"/>
                <a:gd name="T77" fmla="*/ 282 h 282"/>
                <a:gd name="T78" fmla="*/ 65 w 194"/>
                <a:gd name="T79" fmla="*/ 282 h 282"/>
                <a:gd name="T80" fmla="*/ 65 w 194"/>
                <a:gd name="T81" fmla="*/ 282 h 282"/>
                <a:gd name="T82" fmla="*/ 42 w 194"/>
                <a:gd name="T83" fmla="*/ 281 h 282"/>
                <a:gd name="T84" fmla="*/ 20 w 194"/>
                <a:gd name="T85" fmla="*/ 280 h 282"/>
                <a:gd name="T86" fmla="*/ 0 w 194"/>
                <a:gd name="T87" fmla="*/ 278 h 282"/>
                <a:gd name="T88" fmla="*/ 0 w 194"/>
                <a:gd name="T89" fmla="*/ 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82">
                  <a:moveTo>
                    <a:pt x="0" y="7"/>
                  </a:moveTo>
                  <a:lnTo>
                    <a:pt x="0" y="7"/>
                  </a:lnTo>
                  <a:lnTo>
                    <a:pt x="14" y="4"/>
                  </a:lnTo>
                  <a:lnTo>
                    <a:pt x="31" y="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98" y="1"/>
                  </a:lnTo>
                  <a:lnTo>
                    <a:pt x="110" y="4"/>
                  </a:lnTo>
                  <a:lnTo>
                    <a:pt x="121" y="7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1" y="24"/>
                  </a:lnTo>
                  <a:lnTo>
                    <a:pt x="159" y="31"/>
                  </a:lnTo>
                  <a:lnTo>
                    <a:pt x="166" y="40"/>
                  </a:lnTo>
                  <a:lnTo>
                    <a:pt x="174" y="49"/>
                  </a:lnTo>
                  <a:lnTo>
                    <a:pt x="180" y="61"/>
                  </a:lnTo>
                  <a:lnTo>
                    <a:pt x="185" y="74"/>
                  </a:lnTo>
                  <a:lnTo>
                    <a:pt x="189" y="88"/>
                  </a:lnTo>
                  <a:lnTo>
                    <a:pt x="192" y="103"/>
                  </a:lnTo>
                  <a:lnTo>
                    <a:pt x="193" y="119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55"/>
                  </a:lnTo>
                  <a:lnTo>
                    <a:pt x="193" y="172"/>
                  </a:lnTo>
                  <a:lnTo>
                    <a:pt x="191" y="187"/>
                  </a:lnTo>
                  <a:lnTo>
                    <a:pt x="188" y="202"/>
                  </a:lnTo>
                  <a:lnTo>
                    <a:pt x="185" y="215"/>
                  </a:lnTo>
                  <a:lnTo>
                    <a:pt x="181" y="226"/>
                  </a:lnTo>
                  <a:lnTo>
                    <a:pt x="175" y="238"/>
                  </a:lnTo>
                  <a:lnTo>
                    <a:pt x="168" y="247"/>
                  </a:lnTo>
                  <a:lnTo>
                    <a:pt x="160" y="255"/>
                  </a:lnTo>
                  <a:lnTo>
                    <a:pt x="151" y="262"/>
                  </a:lnTo>
                  <a:lnTo>
                    <a:pt x="141" y="269"/>
                  </a:lnTo>
                  <a:lnTo>
                    <a:pt x="129" y="274"/>
                  </a:lnTo>
                  <a:lnTo>
                    <a:pt x="115" y="277"/>
                  </a:lnTo>
                  <a:lnTo>
                    <a:pt x="100" y="280"/>
                  </a:lnTo>
                  <a:lnTo>
                    <a:pt x="84" y="282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42" y="281"/>
                  </a:lnTo>
                  <a:lnTo>
                    <a:pt x="20" y="280"/>
                  </a:lnTo>
                  <a:lnTo>
                    <a:pt x="0" y="278"/>
                  </a:lnTo>
                  <a:lnTo>
                    <a:pt x="0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5035" y="3974"/>
              <a:ext cx="97" cy="107"/>
            </a:xfrm>
            <a:custGeom>
              <a:avLst/>
              <a:gdLst>
                <a:gd name="T0" fmla="*/ 171 w 385"/>
                <a:gd name="T1" fmla="*/ 0 h 428"/>
                <a:gd name="T2" fmla="*/ 171 w 385"/>
                <a:gd name="T3" fmla="*/ 0 h 428"/>
                <a:gd name="T4" fmla="*/ 150 w 385"/>
                <a:gd name="T5" fmla="*/ 1 h 428"/>
                <a:gd name="T6" fmla="*/ 129 w 385"/>
                <a:gd name="T7" fmla="*/ 2 h 428"/>
                <a:gd name="T8" fmla="*/ 106 w 385"/>
                <a:gd name="T9" fmla="*/ 4 h 428"/>
                <a:gd name="T10" fmla="*/ 83 w 385"/>
                <a:gd name="T11" fmla="*/ 7 h 428"/>
                <a:gd name="T12" fmla="*/ 60 w 385"/>
                <a:gd name="T13" fmla="*/ 10 h 428"/>
                <a:gd name="T14" fmla="*/ 39 w 385"/>
                <a:gd name="T15" fmla="*/ 14 h 428"/>
                <a:gd name="T16" fmla="*/ 18 w 385"/>
                <a:gd name="T17" fmla="*/ 20 h 428"/>
                <a:gd name="T18" fmla="*/ 0 w 385"/>
                <a:gd name="T19" fmla="*/ 26 h 428"/>
                <a:gd name="T20" fmla="*/ 0 w 385"/>
                <a:gd name="T21" fmla="*/ 415 h 428"/>
                <a:gd name="T22" fmla="*/ 0 w 385"/>
                <a:gd name="T23" fmla="*/ 415 h 428"/>
                <a:gd name="T24" fmla="*/ 15 w 385"/>
                <a:gd name="T25" fmla="*/ 418 h 428"/>
                <a:gd name="T26" fmla="*/ 34 w 385"/>
                <a:gd name="T27" fmla="*/ 420 h 428"/>
                <a:gd name="T28" fmla="*/ 73 w 385"/>
                <a:gd name="T29" fmla="*/ 424 h 428"/>
                <a:gd name="T30" fmla="*/ 116 w 385"/>
                <a:gd name="T31" fmla="*/ 427 h 428"/>
                <a:gd name="T32" fmla="*/ 155 w 385"/>
                <a:gd name="T33" fmla="*/ 428 h 428"/>
                <a:gd name="T34" fmla="*/ 155 w 385"/>
                <a:gd name="T35" fmla="*/ 428 h 428"/>
                <a:gd name="T36" fmla="*/ 186 w 385"/>
                <a:gd name="T37" fmla="*/ 427 h 428"/>
                <a:gd name="T38" fmla="*/ 212 w 385"/>
                <a:gd name="T39" fmla="*/ 425 h 428"/>
                <a:gd name="T40" fmla="*/ 238 w 385"/>
                <a:gd name="T41" fmla="*/ 421 h 428"/>
                <a:gd name="T42" fmla="*/ 261 w 385"/>
                <a:gd name="T43" fmla="*/ 415 h 428"/>
                <a:gd name="T44" fmla="*/ 282 w 385"/>
                <a:gd name="T45" fmla="*/ 408 h 428"/>
                <a:gd name="T46" fmla="*/ 301 w 385"/>
                <a:gd name="T47" fmla="*/ 399 h 428"/>
                <a:gd name="T48" fmla="*/ 309 w 385"/>
                <a:gd name="T49" fmla="*/ 394 h 428"/>
                <a:gd name="T50" fmla="*/ 318 w 385"/>
                <a:gd name="T51" fmla="*/ 389 h 428"/>
                <a:gd name="T52" fmla="*/ 326 w 385"/>
                <a:gd name="T53" fmla="*/ 383 h 428"/>
                <a:gd name="T54" fmla="*/ 333 w 385"/>
                <a:gd name="T55" fmla="*/ 377 h 428"/>
                <a:gd name="T56" fmla="*/ 339 w 385"/>
                <a:gd name="T57" fmla="*/ 369 h 428"/>
                <a:gd name="T58" fmla="*/ 345 w 385"/>
                <a:gd name="T59" fmla="*/ 362 h 428"/>
                <a:gd name="T60" fmla="*/ 351 w 385"/>
                <a:gd name="T61" fmla="*/ 355 h 428"/>
                <a:gd name="T62" fmla="*/ 356 w 385"/>
                <a:gd name="T63" fmla="*/ 347 h 428"/>
                <a:gd name="T64" fmla="*/ 361 w 385"/>
                <a:gd name="T65" fmla="*/ 337 h 428"/>
                <a:gd name="T66" fmla="*/ 366 w 385"/>
                <a:gd name="T67" fmla="*/ 329 h 428"/>
                <a:gd name="T68" fmla="*/ 373 w 385"/>
                <a:gd name="T69" fmla="*/ 309 h 428"/>
                <a:gd name="T70" fmla="*/ 378 w 385"/>
                <a:gd name="T71" fmla="*/ 287 h 428"/>
                <a:gd name="T72" fmla="*/ 382 w 385"/>
                <a:gd name="T73" fmla="*/ 264 h 428"/>
                <a:gd name="T74" fmla="*/ 384 w 385"/>
                <a:gd name="T75" fmla="*/ 239 h 428"/>
                <a:gd name="T76" fmla="*/ 385 w 385"/>
                <a:gd name="T77" fmla="*/ 211 h 428"/>
                <a:gd name="T78" fmla="*/ 385 w 385"/>
                <a:gd name="T79" fmla="*/ 211 h 428"/>
                <a:gd name="T80" fmla="*/ 384 w 385"/>
                <a:gd name="T81" fmla="*/ 187 h 428"/>
                <a:gd name="T82" fmla="*/ 381 w 385"/>
                <a:gd name="T83" fmla="*/ 164 h 428"/>
                <a:gd name="T84" fmla="*/ 377 w 385"/>
                <a:gd name="T85" fmla="*/ 143 h 428"/>
                <a:gd name="T86" fmla="*/ 371 w 385"/>
                <a:gd name="T87" fmla="*/ 122 h 428"/>
                <a:gd name="T88" fmla="*/ 363 w 385"/>
                <a:gd name="T89" fmla="*/ 104 h 428"/>
                <a:gd name="T90" fmla="*/ 352 w 385"/>
                <a:gd name="T91" fmla="*/ 86 h 428"/>
                <a:gd name="T92" fmla="*/ 341 w 385"/>
                <a:gd name="T93" fmla="*/ 71 h 428"/>
                <a:gd name="T94" fmla="*/ 328 w 385"/>
                <a:gd name="T95" fmla="*/ 57 h 428"/>
                <a:gd name="T96" fmla="*/ 314 w 385"/>
                <a:gd name="T97" fmla="*/ 43 h 428"/>
                <a:gd name="T98" fmla="*/ 297 w 385"/>
                <a:gd name="T99" fmla="*/ 32 h 428"/>
                <a:gd name="T100" fmla="*/ 280 w 385"/>
                <a:gd name="T101" fmla="*/ 23 h 428"/>
                <a:gd name="T102" fmla="*/ 260 w 385"/>
                <a:gd name="T103" fmla="*/ 14 h 428"/>
                <a:gd name="T104" fmla="*/ 240 w 385"/>
                <a:gd name="T105" fmla="*/ 8 h 428"/>
                <a:gd name="T106" fmla="*/ 218 w 385"/>
                <a:gd name="T107" fmla="*/ 4 h 428"/>
                <a:gd name="T108" fmla="*/ 195 w 385"/>
                <a:gd name="T109" fmla="*/ 1 h 428"/>
                <a:gd name="T110" fmla="*/ 171 w 385"/>
                <a:gd name="T11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5" h="428">
                  <a:moveTo>
                    <a:pt x="171" y="0"/>
                  </a:moveTo>
                  <a:lnTo>
                    <a:pt x="171" y="0"/>
                  </a:lnTo>
                  <a:lnTo>
                    <a:pt x="150" y="1"/>
                  </a:lnTo>
                  <a:lnTo>
                    <a:pt x="129" y="2"/>
                  </a:lnTo>
                  <a:lnTo>
                    <a:pt x="106" y="4"/>
                  </a:lnTo>
                  <a:lnTo>
                    <a:pt x="83" y="7"/>
                  </a:lnTo>
                  <a:lnTo>
                    <a:pt x="60" y="10"/>
                  </a:lnTo>
                  <a:lnTo>
                    <a:pt x="39" y="14"/>
                  </a:lnTo>
                  <a:lnTo>
                    <a:pt x="18" y="20"/>
                  </a:lnTo>
                  <a:lnTo>
                    <a:pt x="0" y="26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15" y="418"/>
                  </a:lnTo>
                  <a:lnTo>
                    <a:pt x="34" y="420"/>
                  </a:lnTo>
                  <a:lnTo>
                    <a:pt x="73" y="424"/>
                  </a:lnTo>
                  <a:lnTo>
                    <a:pt x="116" y="427"/>
                  </a:lnTo>
                  <a:lnTo>
                    <a:pt x="155" y="428"/>
                  </a:lnTo>
                  <a:lnTo>
                    <a:pt x="155" y="428"/>
                  </a:lnTo>
                  <a:lnTo>
                    <a:pt x="186" y="427"/>
                  </a:lnTo>
                  <a:lnTo>
                    <a:pt x="212" y="425"/>
                  </a:lnTo>
                  <a:lnTo>
                    <a:pt x="238" y="421"/>
                  </a:lnTo>
                  <a:lnTo>
                    <a:pt x="261" y="415"/>
                  </a:lnTo>
                  <a:lnTo>
                    <a:pt x="282" y="408"/>
                  </a:lnTo>
                  <a:lnTo>
                    <a:pt x="301" y="399"/>
                  </a:lnTo>
                  <a:lnTo>
                    <a:pt x="309" y="394"/>
                  </a:lnTo>
                  <a:lnTo>
                    <a:pt x="318" y="389"/>
                  </a:lnTo>
                  <a:lnTo>
                    <a:pt x="326" y="383"/>
                  </a:lnTo>
                  <a:lnTo>
                    <a:pt x="333" y="377"/>
                  </a:lnTo>
                  <a:lnTo>
                    <a:pt x="339" y="369"/>
                  </a:lnTo>
                  <a:lnTo>
                    <a:pt x="345" y="362"/>
                  </a:lnTo>
                  <a:lnTo>
                    <a:pt x="351" y="355"/>
                  </a:lnTo>
                  <a:lnTo>
                    <a:pt x="356" y="347"/>
                  </a:lnTo>
                  <a:lnTo>
                    <a:pt x="361" y="337"/>
                  </a:lnTo>
                  <a:lnTo>
                    <a:pt x="366" y="329"/>
                  </a:lnTo>
                  <a:lnTo>
                    <a:pt x="373" y="309"/>
                  </a:lnTo>
                  <a:lnTo>
                    <a:pt x="378" y="287"/>
                  </a:lnTo>
                  <a:lnTo>
                    <a:pt x="382" y="264"/>
                  </a:lnTo>
                  <a:lnTo>
                    <a:pt x="384" y="239"/>
                  </a:lnTo>
                  <a:lnTo>
                    <a:pt x="385" y="211"/>
                  </a:lnTo>
                  <a:lnTo>
                    <a:pt x="385" y="211"/>
                  </a:lnTo>
                  <a:lnTo>
                    <a:pt x="384" y="187"/>
                  </a:lnTo>
                  <a:lnTo>
                    <a:pt x="381" y="164"/>
                  </a:lnTo>
                  <a:lnTo>
                    <a:pt x="377" y="143"/>
                  </a:lnTo>
                  <a:lnTo>
                    <a:pt x="371" y="122"/>
                  </a:lnTo>
                  <a:lnTo>
                    <a:pt x="363" y="104"/>
                  </a:lnTo>
                  <a:lnTo>
                    <a:pt x="352" y="86"/>
                  </a:lnTo>
                  <a:lnTo>
                    <a:pt x="341" y="71"/>
                  </a:lnTo>
                  <a:lnTo>
                    <a:pt x="328" y="57"/>
                  </a:lnTo>
                  <a:lnTo>
                    <a:pt x="314" y="43"/>
                  </a:lnTo>
                  <a:lnTo>
                    <a:pt x="297" y="32"/>
                  </a:lnTo>
                  <a:lnTo>
                    <a:pt x="280" y="23"/>
                  </a:lnTo>
                  <a:lnTo>
                    <a:pt x="260" y="14"/>
                  </a:lnTo>
                  <a:lnTo>
                    <a:pt x="240" y="8"/>
                  </a:lnTo>
                  <a:lnTo>
                    <a:pt x="218" y="4"/>
                  </a:lnTo>
                  <a:lnTo>
                    <a:pt x="195" y="1"/>
                  </a:lnTo>
                  <a:lnTo>
                    <a:pt x="1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1583499" y="1566532"/>
            <a:ext cx="2112235" cy="45719"/>
          </a:xfrm>
          <a:prstGeom prst="mathMinus">
            <a:avLst/>
          </a:prstGeom>
          <a:solidFill>
            <a:schemeClr val="accent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1282262" y="119042"/>
            <a:ext cx="748571" cy="529263"/>
            <a:chOff x="9010452" y="119041"/>
            <a:chExt cx="561428" cy="529263"/>
          </a:xfrm>
        </p:grpSpPr>
        <p:sp>
          <p:nvSpPr>
            <p:cNvPr id="23" name="TextBox 22"/>
            <p:cNvSpPr txBox="1"/>
            <p:nvPr userDrawn="1"/>
          </p:nvSpPr>
          <p:spPr>
            <a:xfrm rot="16200000">
              <a:off x="8828442" y="301051"/>
              <a:ext cx="428754" cy="64733"/>
            </a:xfrm>
            <a:prstGeom prst="rect">
              <a:avLst/>
            </a:prstGeom>
            <a:noFill/>
          </p:spPr>
          <p:txBody>
            <a:bodyPr wrap="square" lIns="0" tIns="0" rIns="0" bIns="10800" rtlCol="0">
              <a:spAutoFit/>
            </a:bodyPr>
            <a:lstStyle/>
            <a:p>
              <a:pPr algn="ctr"/>
              <a:r>
                <a:rPr lang="en-GB" sz="490" dirty="0" smtClean="0">
                  <a:solidFill>
                    <a:schemeClr val="bg1">
                      <a:lumMod val="65000"/>
                    </a:schemeClr>
                  </a:solidFill>
                </a:rPr>
                <a:t>Confidential</a:t>
              </a:r>
              <a:endParaRPr lang="en-GB" sz="49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9097278" y="542412"/>
              <a:ext cx="474602" cy="105892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spAutoFit/>
            </a:bodyPr>
            <a:lstStyle/>
            <a:p>
              <a:pPr algn="ctr"/>
              <a:r>
                <a:rPr lang="en-GB" sz="570" dirty="0" smtClean="0">
                  <a:solidFill>
                    <a:schemeClr val="accent5"/>
                  </a:solidFill>
                </a:rPr>
                <a:t>RESTRICTED</a:t>
              </a:r>
              <a:endParaRPr lang="en-GB" sz="570" dirty="0">
                <a:solidFill>
                  <a:schemeClr val="accent5"/>
                </a:solidFill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9094417" y="119041"/>
              <a:ext cx="477462" cy="431416"/>
              <a:chOff x="8532894" y="91935"/>
              <a:chExt cx="504901" cy="444532"/>
            </a:xfrm>
          </p:grpSpPr>
          <p:sp>
            <p:nvSpPr>
              <p:cNvPr id="26" name="Freeform 22"/>
              <p:cNvSpPr>
                <a:spLocks/>
              </p:cNvSpPr>
              <p:nvPr userDrawn="1"/>
            </p:nvSpPr>
            <p:spPr bwMode="auto">
              <a:xfrm>
                <a:off x="8746928" y="157792"/>
                <a:ext cx="87809" cy="107017"/>
              </a:xfrm>
              <a:custGeom>
                <a:avLst/>
                <a:gdLst>
                  <a:gd name="T0" fmla="*/ 44 w 64"/>
                  <a:gd name="T1" fmla="*/ 56 h 78"/>
                  <a:gd name="T2" fmla="*/ 44 w 64"/>
                  <a:gd name="T3" fmla="*/ 56 h 78"/>
                  <a:gd name="T4" fmla="*/ 46 w 64"/>
                  <a:gd name="T5" fmla="*/ 46 h 78"/>
                  <a:gd name="T6" fmla="*/ 50 w 64"/>
                  <a:gd name="T7" fmla="*/ 36 h 78"/>
                  <a:gd name="T8" fmla="*/ 56 w 64"/>
                  <a:gd name="T9" fmla="*/ 26 h 78"/>
                  <a:gd name="T10" fmla="*/ 64 w 64"/>
                  <a:gd name="T11" fmla="*/ 20 h 78"/>
                  <a:gd name="T12" fmla="*/ 64 w 64"/>
                  <a:gd name="T13" fmla="*/ 20 h 78"/>
                  <a:gd name="T14" fmla="*/ 58 w 64"/>
                  <a:gd name="T15" fmla="*/ 12 h 78"/>
                  <a:gd name="T16" fmla="*/ 50 w 64"/>
                  <a:gd name="T17" fmla="*/ 6 h 78"/>
                  <a:gd name="T18" fmla="*/ 42 w 64"/>
                  <a:gd name="T19" fmla="*/ 2 h 78"/>
                  <a:gd name="T20" fmla="*/ 30 w 64"/>
                  <a:gd name="T21" fmla="*/ 0 h 78"/>
                  <a:gd name="T22" fmla="*/ 30 w 64"/>
                  <a:gd name="T23" fmla="*/ 0 h 78"/>
                  <a:gd name="T24" fmla="*/ 34 w 64"/>
                  <a:gd name="T25" fmla="*/ 8 h 78"/>
                  <a:gd name="T26" fmla="*/ 34 w 64"/>
                  <a:gd name="T27" fmla="*/ 18 h 78"/>
                  <a:gd name="T28" fmla="*/ 34 w 64"/>
                  <a:gd name="T29" fmla="*/ 18 h 78"/>
                  <a:gd name="T30" fmla="*/ 34 w 64"/>
                  <a:gd name="T31" fmla="*/ 26 h 78"/>
                  <a:gd name="T32" fmla="*/ 32 w 64"/>
                  <a:gd name="T33" fmla="*/ 32 h 78"/>
                  <a:gd name="T34" fmla="*/ 28 w 64"/>
                  <a:gd name="T35" fmla="*/ 40 h 78"/>
                  <a:gd name="T36" fmla="*/ 24 w 64"/>
                  <a:gd name="T37" fmla="*/ 46 h 78"/>
                  <a:gd name="T38" fmla="*/ 14 w 64"/>
                  <a:gd name="T39" fmla="*/ 56 h 78"/>
                  <a:gd name="T40" fmla="*/ 8 w 64"/>
                  <a:gd name="T41" fmla="*/ 60 h 78"/>
                  <a:gd name="T42" fmla="*/ 0 w 64"/>
                  <a:gd name="T43" fmla="*/ 62 h 78"/>
                  <a:gd name="T44" fmla="*/ 0 w 64"/>
                  <a:gd name="T45" fmla="*/ 62 h 78"/>
                  <a:gd name="T46" fmla="*/ 6 w 64"/>
                  <a:gd name="T47" fmla="*/ 68 h 78"/>
                  <a:gd name="T48" fmla="*/ 14 w 64"/>
                  <a:gd name="T49" fmla="*/ 74 h 78"/>
                  <a:gd name="T50" fmla="*/ 22 w 64"/>
                  <a:gd name="T51" fmla="*/ 76 h 78"/>
                  <a:gd name="T52" fmla="*/ 30 w 64"/>
                  <a:gd name="T53" fmla="*/ 78 h 78"/>
                  <a:gd name="T54" fmla="*/ 30 w 64"/>
                  <a:gd name="T55" fmla="*/ 78 h 78"/>
                  <a:gd name="T56" fmla="*/ 40 w 64"/>
                  <a:gd name="T57" fmla="*/ 76 h 78"/>
                  <a:gd name="T58" fmla="*/ 46 w 64"/>
                  <a:gd name="T59" fmla="*/ 72 h 78"/>
                  <a:gd name="T60" fmla="*/ 46 w 64"/>
                  <a:gd name="T61" fmla="*/ 72 h 78"/>
                  <a:gd name="T62" fmla="*/ 44 w 64"/>
                  <a:gd name="T63" fmla="*/ 56 h 78"/>
                  <a:gd name="T64" fmla="*/ 44 w 64"/>
                  <a:gd name="T65" fmla="*/ 5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8">
                    <a:moveTo>
                      <a:pt x="44" y="56"/>
                    </a:moveTo>
                    <a:lnTo>
                      <a:pt x="44" y="56"/>
                    </a:lnTo>
                    <a:lnTo>
                      <a:pt x="46" y="46"/>
                    </a:lnTo>
                    <a:lnTo>
                      <a:pt x="50" y="36"/>
                    </a:lnTo>
                    <a:lnTo>
                      <a:pt x="56" y="26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58" y="12"/>
                    </a:lnTo>
                    <a:lnTo>
                      <a:pt x="50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26"/>
                    </a:lnTo>
                    <a:lnTo>
                      <a:pt x="32" y="32"/>
                    </a:lnTo>
                    <a:lnTo>
                      <a:pt x="28" y="40"/>
                    </a:lnTo>
                    <a:lnTo>
                      <a:pt x="24" y="46"/>
                    </a:lnTo>
                    <a:lnTo>
                      <a:pt x="14" y="56"/>
                    </a:lnTo>
                    <a:lnTo>
                      <a:pt x="8" y="6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6" y="68"/>
                    </a:lnTo>
                    <a:lnTo>
                      <a:pt x="14" y="74"/>
                    </a:lnTo>
                    <a:lnTo>
                      <a:pt x="22" y="76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40" y="7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44" y="56"/>
                    </a:lnTo>
                    <a:lnTo>
                      <a:pt x="44" y="56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" name="Freeform 23"/>
              <p:cNvSpPr>
                <a:spLocks/>
              </p:cNvSpPr>
              <p:nvPr userDrawn="1"/>
            </p:nvSpPr>
            <p:spPr bwMode="auto">
              <a:xfrm>
                <a:off x="8664607" y="113887"/>
                <a:ext cx="123481" cy="126225"/>
              </a:xfrm>
              <a:custGeom>
                <a:avLst/>
                <a:gdLst>
                  <a:gd name="T0" fmla="*/ 90 w 90"/>
                  <a:gd name="T1" fmla="*/ 46 h 92"/>
                  <a:gd name="T2" fmla="*/ 90 w 90"/>
                  <a:gd name="T3" fmla="*/ 46 h 92"/>
                  <a:gd name="T4" fmla="*/ 88 w 90"/>
                  <a:gd name="T5" fmla="*/ 56 h 92"/>
                  <a:gd name="T6" fmla="*/ 86 w 90"/>
                  <a:gd name="T7" fmla="*/ 64 h 92"/>
                  <a:gd name="T8" fmla="*/ 82 w 90"/>
                  <a:gd name="T9" fmla="*/ 72 h 92"/>
                  <a:gd name="T10" fmla="*/ 76 w 90"/>
                  <a:gd name="T11" fmla="*/ 80 h 92"/>
                  <a:gd name="T12" fmla="*/ 70 w 90"/>
                  <a:gd name="T13" fmla="*/ 84 h 92"/>
                  <a:gd name="T14" fmla="*/ 62 w 90"/>
                  <a:gd name="T15" fmla="*/ 90 h 92"/>
                  <a:gd name="T16" fmla="*/ 54 w 90"/>
                  <a:gd name="T17" fmla="*/ 92 h 92"/>
                  <a:gd name="T18" fmla="*/ 44 w 90"/>
                  <a:gd name="T19" fmla="*/ 92 h 92"/>
                  <a:gd name="T20" fmla="*/ 44 w 90"/>
                  <a:gd name="T21" fmla="*/ 92 h 92"/>
                  <a:gd name="T22" fmla="*/ 36 w 90"/>
                  <a:gd name="T23" fmla="*/ 92 h 92"/>
                  <a:gd name="T24" fmla="*/ 26 w 90"/>
                  <a:gd name="T25" fmla="*/ 90 h 92"/>
                  <a:gd name="T26" fmla="*/ 18 w 90"/>
                  <a:gd name="T27" fmla="*/ 84 h 92"/>
                  <a:gd name="T28" fmla="*/ 12 w 90"/>
                  <a:gd name="T29" fmla="*/ 80 h 92"/>
                  <a:gd name="T30" fmla="*/ 6 w 90"/>
                  <a:gd name="T31" fmla="*/ 72 h 92"/>
                  <a:gd name="T32" fmla="*/ 2 w 90"/>
                  <a:gd name="T33" fmla="*/ 64 h 92"/>
                  <a:gd name="T34" fmla="*/ 0 w 90"/>
                  <a:gd name="T35" fmla="*/ 56 h 92"/>
                  <a:gd name="T36" fmla="*/ 0 w 90"/>
                  <a:gd name="T37" fmla="*/ 46 h 92"/>
                  <a:gd name="T38" fmla="*/ 0 w 90"/>
                  <a:gd name="T39" fmla="*/ 46 h 92"/>
                  <a:gd name="T40" fmla="*/ 0 w 90"/>
                  <a:gd name="T41" fmla="*/ 38 h 92"/>
                  <a:gd name="T42" fmla="*/ 2 w 90"/>
                  <a:gd name="T43" fmla="*/ 28 h 92"/>
                  <a:gd name="T44" fmla="*/ 6 w 90"/>
                  <a:gd name="T45" fmla="*/ 20 h 92"/>
                  <a:gd name="T46" fmla="*/ 12 w 90"/>
                  <a:gd name="T47" fmla="*/ 14 h 92"/>
                  <a:gd name="T48" fmla="*/ 18 w 90"/>
                  <a:gd name="T49" fmla="*/ 8 h 92"/>
                  <a:gd name="T50" fmla="*/ 26 w 90"/>
                  <a:gd name="T51" fmla="*/ 4 h 92"/>
                  <a:gd name="T52" fmla="*/ 36 w 90"/>
                  <a:gd name="T53" fmla="*/ 0 h 92"/>
                  <a:gd name="T54" fmla="*/ 44 w 90"/>
                  <a:gd name="T55" fmla="*/ 0 h 92"/>
                  <a:gd name="T56" fmla="*/ 44 w 90"/>
                  <a:gd name="T57" fmla="*/ 0 h 92"/>
                  <a:gd name="T58" fmla="*/ 54 w 90"/>
                  <a:gd name="T59" fmla="*/ 0 h 92"/>
                  <a:gd name="T60" fmla="*/ 62 w 90"/>
                  <a:gd name="T61" fmla="*/ 4 h 92"/>
                  <a:gd name="T62" fmla="*/ 70 w 90"/>
                  <a:gd name="T63" fmla="*/ 8 h 92"/>
                  <a:gd name="T64" fmla="*/ 76 w 90"/>
                  <a:gd name="T65" fmla="*/ 14 h 92"/>
                  <a:gd name="T66" fmla="*/ 82 w 90"/>
                  <a:gd name="T67" fmla="*/ 20 h 92"/>
                  <a:gd name="T68" fmla="*/ 86 w 90"/>
                  <a:gd name="T69" fmla="*/ 28 h 92"/>
                  <a:gd name="T70" fmla="*/ 88 w 90"/>
                  <a:gd name="T71" fmla="*/ 38 h 92"/>
                  <a:gd name="T72" fmla="*/ 90 w 90"/>
                  <a:gd name="T73" fmla="*/ 46 h 92"/>
                  <a:gd name="T74" fmla="*/ 90 w 90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92">
                    <a:moveTo>
                      <a:pt x="90" y="46"/>
                    </a:moveTo>
                    <a:lnTo>
                      <a:pt x="90" y="46"/>
                    </a:lnTo>
                    <a:lnTo>
                      <a:pt x="88" y="56"/>
                    </a:lnTo>
                    <a:lnTo>
                      <a:pt x="86" y="64"/>
                    </a:lnTo>
                    <a:lnTo>
                      <a:pt x="82" y="72"/>
                    </a:lnTo>
                    <a:lnTo>
                      <a:pt x="76" y="80"/>
                    </a:lnTo>
                    <a:lnTo>
                      <a:pt x="70" y="84"/>
                    </a:lnTo>
                    <a:lnTo>
                      <a:pt x="62" y="90"/>
                    </a:lnTo>
                    <a:lnTo>
                      <a:pt x="54" y="92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36" y="92"/>
                    </a:lnTo>
                    <a:lnTo>
                      <a:pt x="26" y="90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6" y="72"/>
                    </a:lnTo>
                    <a:lnTo>
                      <a:pt x="2" y="64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70" y="8"/>
                    </a:lnTo>
                    <a:lnTo>
                      <a:pt x="76" y="14"/>
                    </a:lnTo>
                    <a:lnTo>
                      <a:pt x="82" y="20"/>
                    </a:lnTo>
                    <a:lnTo>
                      <a:pt x="86" y="28"/>
                    </a:lnTo>
                    <a:lnTo>
                      <a:pt x="88" y="38"/>
                    </a:lnTo>
                    <a:lnTo>
                      <a:pt x="90" y="46"/>
                    </a:lnTo>
                    <a:lnTo>
                      <a:pt x="90" y="46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" name="Freeform 24"/>
              <p:cNvSpPr>
                <a:spLocks/>
              </p:cNvSpPr>
              <p:nvPr userDrawn="1"/>
            </p:nvSpPr>
            <p:spPr bwMode="auto">
              <a:xfrm>
                <a:off x="8606983" y="253832"/>
                <a:ext cx="170130" cy="252450"/>
              </a:xfrm>
              <a:custGeom>
                <a:avLst/>
                <a:gdLst>
                  <a:gd name="T0" fmla="*/ 118 w 124"/>
                  <a:gd name="T1" fmla="*/ 184 h 184"/>
                  <a:gd name="T2" fmla="*/ 118 w 124"/>
                  <a:gd name="T3" fmla="*/ 184 h 184"/>
                  <a:gd name="T4" fmla="*/ 124 w 124"/>
                  <a:gd name="T5" fmla="*/ 158 h 184"/>
                  <a:gd name="T6" fmla="*/ 124 w 124"/>
                  <a:gd name="T7" fmla="*/ 128 h 184"/>
                  <a:gd name="T8" fmla="*/ 124 w 124"/>
                  <a:gd name="T9" fmla="*/ 128 h 184"/>
                  <a:gd name="T10" fmla="*/ 124 w 124"/>
                  <a:gd name="T11" fmla="*/ 102 h 184"/>
                  <a:gd name="T12" fmla="*/ 120 w 124"/>
                  <a:gd name="T13" fmla="*/ 78 h 184"/>
                  <a:gd name="T14" fmla="*/ 114 w 124"/>
                  <a:gd name="T15" fmla="*/ 56 h 184"/>
                  <a:gd name="T16" fmla="*/ 106 w 124"/>
                  <a:gd name="T17" fmla="*/ 36 h 184"/>
                  <a:gd name="T18" fmla="*/ 98 w 124"/>
                  <a:gd name="T19" fmla="*/ 22 h 184"/>
                  <a:gd name="T20" fmla="*/ 86 w 124"/>
                  <a:gd name="T21" fmla="*/ 10 h 184"/>
                  <a:gd name="T22" fmla="*/ 74 w 124"/>
                  <a:gd name="T23" fmla="*/ 2 h 184"/>
                  <a:gd name="T24" fmla="*/ 68 w 124"/>
                  <a:gd name="T25" fmla="*/ 0 h 184"/>
                  <a:gd name="T26" fmla="*/ 62 w 124"/>
                  <a:gd name="T27" fmla="*/ 0 h 184"/>
                  <a:gd name="T28" fmla="*/ 62 w 124"/>
                  <a:gd name="T29" fmla="*/ 0 h 184"/>
                  <a:gd name="T30" fmla="*/ 56 w 124"/>
                  <a:gd name="T31" fmla="*/ 0 h 184"/>
                  <a:gd name="T32" fmla="*/ 50 w 124"/>
                  <a:gd name="T33" fmla="*/ 2 h 184"/>
                  <a:gd name="T34" fmla="*/ 38 w 124"/>
                  <a:gd name="T35" fmla="*/ 10 h 184"/>
                  <a:gd name="T36" fmla="*/ 28 w 124"/>
                  <a:gd name="T37" fmla="*/ 22 h 184"/>
                  <a:gd name="T38" fmla="*/ 18 w 124"/>
                  <a:gd name="T39" fmla="*/ 36 h 184"/>
                  <a:gd name="T40" fmla="*/ 10 w 124"/>
                  <a:gd name="T41" fmla="*/ 56 h 184"/>
                  <a:gd name="T42" fmla="*/ 4 w 124"/>
                  <a:gd name="T43" fmla="*/ 78 h 184"/>
                  <a:gd name="T44" fmla="*/ 0 w 124"/>
                  <a:gd name="T45" fmla="*/ 102 h 184"/>
                  <a:gd name="T46" fmla="*/ 0 w 124"/>
                  <a:gd name="T47" fmla="*/ 128 h 184"/>
                  <a:gd name="T48" fmla="*/ 0 w 124"/>
                  <a:gd name="T49" fmla="*/ 128 h 184"/>
                  <a:gd name="T50" fmla="*/ 2 w 124"/>
                  <a:gd name="T51" fmla="*/ 158 h 184"/>
                  <a:gd name="T52" fmla="*/ 6 w 124"/>
                  <a:gd name="T53" fmla="*/ 184 h 184"/>
                  <a:gd name="T54" fmla="*/ 118 w 124"/>
                  <a:gd name="T5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4" h="184">
                    <a:moveTo>
                      <a:pt x="118" y="184"/>
                    </a:moveTo>
                    <a:lnTo>
                      <a:pt x="118" y="184"/>
                    </a:lnTo>
                    <a:lnTo>
                      <a:pt x="124" y="158"/>
                    </a:lnTo>
                    <a:lnTo>
                      <a:pt x="124" y="128"/>
                    </a:lnTo>
                    <a:lnTo>
                      <a:pt x="124" y="128"/>
                    </a:lnTo>
                    <a:lnTo>
                      <a:pt x="124" y="102"/>
                    </a:lnTo>
                    <a:lnTo>
                      <a:pt x="120" y="78"/>
                    </a:lnTo>
                    <a:lnTo>
                      <a:pt x="114" y="56"/>
                    </a:lnTo>
                    <a:lnTo>
                      <a:pt x="106" y="36"/>
                    </a:lnTo>
                    <a:lnTo>
                      <a:pt x="98" y="22"/>
                    </a:lnTo>
                    <a:lnTo>
                      <a:pt x="86" y="10"/>
                    </a:lnTo>
                    <a:lnTo>
                      <a:pt x="74" y="2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38" y="10"/>
                    </a:lnTo>
                    <a:lnTo>
                      <a:pt x="28" y="22"/>
                    </a:lnTo>
                    <a:lnTo>
                      <a:pt x="18" y="36"/>
                    </a:lnTo>
                    <a:lnTo>
                      <a:pt x="10" y="56"/>
                    </a:lnTo>
                    <a:lnTo>
                      <a:pt x="4" y="78"/>
                    </a:lnTo>
                    <a:lnTo>
                      <a:pt x="0" y="102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2" y="158"/>
                    </a:lnTo>
                    <a:lnTo>
                      <a:pt x="6" y="184"/>
                    </a:lnTo>
                    <a:lnTo>
                      <a:pt x="118" y="184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" name="Freeform 25"/>
              <p:cNvSpPr>
                <a:spLocks/>
              </p:cNvSpPr>
              <p:nvPr userDrawn="1"/>
            </p:nvSpPr>
            <p:spPr bwMode="auto">
              <a:xfrm>
                <a:off x="8815529" y="179744"/>
                <a:ext cx="109761" cy="112505"/>
              </a:xfrm>
              <a:custGeom>
                <a:avLst/>
                <a:gdLst>
                  <a:gd name="T0" fmla="*/ 80 w 80"/>
                  <a:gd name="T1" fmla="*/ 40 h 82"/>
                  <a:gd name="T2" fmla="*/ 80 w 80"/>
                  <a:gd name="T3" fmla="*/ 40 h 82"/>
                  <a:gd name="T4" fmla="*/ 78 w 80"/>
                  <a:gd name="T5" fmla="*/ 50 h 82"/>
                  <a:gd name="T6" fmla="*/ 76 w 80"/>
                  <a:gd name="T7" fmla="*/ 56 h 82"/>
                  <a:gd name="T8" fmla="*/ 72 w 80"/>
                  <a:gd name="T9" fmla="*/ 64 h 82"/>
                  <a:gd name="T10" fmla="*/ 68 w 80"/>
                  <a:gd name="T11" fmla="*/ 70 h 82"/>
                  <a:gd name="T12" fmla="*/ 62 w 80"/>
                  <a:gd name="T13" fmla="*/ 74 h 82"/>
                  <a:gd name="T14" fmla="*/ 56 w 80"/>
                  <a:gd name="T15" fmla="*/ 78 h 82"/>
                  <a:gd name="T16" fmla="*/ 48 w 80"/>
                  <a:gd name="T17" fmla="*/ 82 h 82"/>
                  <a:gd name="T18" fmla="*/ 40 w 80"/>
                  <a:gd name="T19" fmla="*/ 82 h 82"/>
                  <a:gd name="T20" fmla="*/ 40 w 80"/>
                  <a:gd name="T21" fmla="*/ 82 h 82"/>
                  <a:gd name="T22" fmla="*/ 32 w 80"/>
                  <a:gd name="T23" fmla="*/ 82 h 82"/>
                  <a:gd name="T24" fmla="*/ 24 w 80"/>
                  <a:gd name="T25" fmla="*/ 78 h 82"/>
                  <a:gd name="T26" fmla="*/ 18 w 80"/>
                  <a:gd name="T27" fmla="*/ 74 h 82"/>
                  <a:gd name="T28" fmla="*/ 12 w 80"/>
                  <a:gd name="T29" fmla="*/ 70 h 82"/>
                  <a:gd name="T30" fmla="*/ 6 w 80"/>
                  <a:gd name="T31" fmla="*/ 64 h 82"/>
                  <a:gd name="T32" fmla="*/ 4 w 80"/>
                  <a:gd name="T33" fmla="*/ 56 h 82"/>
                  <a:gd name="T34" fmla="*/ 0 w 80"/>
                  <a:gd name="T35" fmla="*/ 50 h 82"/>
                  <a:gd name="T36" fmla="*/ 0 w 80"/>
                  <a:gd name="T37" fmla="*/ 40 h 82"/>
                  <a:gd name="T38" fmla="*/ 0 w 80"/>
                  <a:gd name="T39" fmla="*/ 40 h 82"/>
                  <a:gd name="T40" fmla="*/ 0 w 80"/>
                  <a:gd name="T41" fmla="*/ 32 h 82"/>
                  <a:gd name="T42" fmla="*/ 4 w 80"/>
                  <a:gd name="T43" fmla="*/ 26 h 82"/>
                  <a:gd name="T44" fmla="*/ 6 w 80"/>
                  <a:gd name="T45" fmla="*/ 18 h 82"/>
                  <a:gd name="T46" fmla="*/ 12 w 80"/>
                  <a:gd name="T47" fmla="*/ 12 h 82"/>
                  <a:gd name="T48" fmla="*/ 18 w 80"/>
                  <a:gd name="T49" fmla="*/ 8 h 82"/>
                  <a:gd name="T50" fmla="*/ 24 w 80"/>
                  <a:gd name="T51" fmla="*/ 4 h 82"/>
                  <a:gd name="T52" fmla="*/ 32 w 80"/>
                  <a:gd name="T53" fmla="*/ 0 h 82"/>
                  <a:gd name="T54" fmla="*/ 40 w 80"/>
                  <a:gd name="T55" fmla="*/ 0 h 82"/>
                  <a:gd name="T56" fmla="*/ 40 w 80"/>
                  <a:gd name="T57" fmla="*/ 0 h 82"/>
                  <a:gd name="T58" fmla="*/ 48 w 80"/>
                  <a:gd name="T59" fmla="*/ 0 h 82"/>
                  <a:gd name="T60" fmla="*/ 56 w 80"/>
                  <a:gd name="T61" fmla="*/ 4 h 82"/>
                  <a:gd name="T62" fmla="*/ 62 w 80"/>
                  <a:gd name="T63" fmla="*/ 8 h 82"/>
                  <a:gd name="T64" fmla="*/ 68 w 80"/>
                  <a:gd name="T65" fmla="*/ 12 h 82"/>
                  <a:gd name="T66" fmla="*/ 72 w 80"/>
                  <a:gd name="T67" fmla="*/ 18 h 82"/>
                  <a:gd name="T68" fmla="*/ 76 w 80"/>
                  <a:gd name="T69" fmla="*/ 26 h 82"/>
                  <a:gd name="T70" fmla="*/ 78 w 80"/>
                  <a:gd name="T71" fmla="*/ 32 h 82"/>
                  <a:gd name="T72" fmla="*/ 80 w 80"/>
                  <a:gd name="T73" fmla="*/ 40 h 82"/>
                  <a:gd name="T74" fmla="*/ 80 w 80"/>
                  <a:gd name="T75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2">
                    <a:moveTo>
                      <a:pt x="80" y="40"/>
                    </a:moveTo>
                    <a:lnTo>
                      <a:pt x="80" y="40"/>
                    </a:lnTo>
                    <a:lnTo>
                      <a:pt x="78" y="50"/>
                    </a:lnTo>
                    <a:lnTo>
                      <a:pt x="76" y="56"/>
                    </a:lnTo>
                    <a:lnTo>
                      <a:pt x="72" y="64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6" y="78"/>
                    </a:lnTo>
                    <a:lnTo>
                      <a:pt x="48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32" y="82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4" y="56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2" y="8"/>
                    </a:lnTo>
                    <a:lnTo>
                      <a:pt x="68" y="12"/>
                    </a:lnTo>
                    <a:lnTo>
                      <a:pt x="72" y="18"/>
                    </a:lnTo>
                    <a:lnTo>
                      <a:pt x="76" y="26"/>
                    </a:lnTo>
                    <a:lnTo>
                      <a:pt x="78" y="32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1" name="Freeform 26"/>
              <p:cNvSpPr>
                <a:spLocks/>
              </p:cNvSpPr>
              <p:nvPr userDrawn="1"/>
            </p:nvSpPr>
            <p:spPr bwMode="auto">
              <a:xfrm>
                <a:off x="8812785" y="300481"/>
                <a:ext cx="139945" cy="205802"/>
              </a:xfrm>
              <a:custGeom>
                <a:avLst/>
                <a:gdLst>
                  <a:gd name="T0" fmla="*/ 96 w 102"/>
                  <a:gd name="T1" fmla="*/ 150 h 150"/>
                  <a:gd name="T2" fmla="*/ 96 w 102"/>
                  <a:gd name="T3" fmla="*/ 150 h 150"/>
                  <a:gd name="T4" fmla="*/ 100 w 102"/>
                  <a:gd name="T5" fmla="*/ 128 h 150"/>
                  <a:gd name="T6" fmla="*/ 102 w 102"/>
                  <a:gd name="T7" fmla="*/ 104 h 150"/>
                  <a:gd name="T8" fmla="*/ 102 w 102"/>
                  <a:gd name="T9" fmla="*/ 104 h 150"/>
                  <a:gd name="T10" fmla="*/ 102 w 102"/>
                  <a:gd name="T11" fmla="*/ 84 h 150"/>
                  <a:gd name="T12" fmla="*/ 98 w 102"/>
                  <a:gd name="T13" fmla="*/ 64 h 150"/>
                  <a:gd name="T14" fmla="*/ 94 w 102"/>
                  <a:gd name="T15" fmla="*/ 46 h 150"/>
                  <a:gd name="T16" fmla="*/ 86 w 102"/>
                  <a:gd name="T17" fmla="*/ 32 h 150"/>
                  <a:gd name="T18" fmla="*/ 80 w 102"/>
                  <a:gd name="T19" fmla="*/ 18 h 150"/>
                  <a:gd name="T20" fmla="*/ 70 w 102"/>
                  <a:gd name="T21" fmla="*/ 8 h 150"/>
                  <a:gd name="T22" fmla="*/ 60 w 102"/>
                  <a:gd name="T23" fmla="*/ 2 h 150"/>
                  <a:gd name="T24" fmla="*/ 50 w 102"/>
                  <a:gd name="T25" fmla="*/ 0 h 150"/>
                  <a:gd name="T26" fmla="*/ 50 w 102"/>
                  <a:gd name="T27" fmla="*/ 0 h 150"/>
                  <a:gd name="T28" fmla="*/ 40 w 102"/>
                  <a:gd name="T29" fmla="*/ 2 h 150"/>
                  <a:gd name="T30" fmla="*/ 30 w 102"/>
                  <a:gd name="T31" fmla="*/ 8 h 150"/>
                  <a:gd name="T32" fmla="*/ 22 w 102"/>
                  <a:gd name="T33" fmla="*/ 18 h 150"/>
                  <a:gd name="T34" fmla="*/ 14 w 102"/>
                  <a:gd name="T35" fmla="*/ 32 h 150"/>
                  <a:gd name="T36" fmla="*/ 8 w 102"/>
                  <a:gd name="T37" fmla="*/ 46 h 150"/>
                  <a:gd name="T38" fmla="*/ 4 w 102"/>
                  <a:gd name="T39" fmla="*/ 64 h 150"/>
                  <a:gd name="T40" fmla="*/ 0 w 102"/>
                  <a:gd name="T41" fmla="*/ 84 h 150"/>
                  <a:gd name="T42" fmla="*/ 0 w 102"/>
                  <a:gd name="T43" fmla="*/ 104 h 150"/>
                  <a:gd name="T44" fmla="*/ 0 w 102"/>
                  <a:gd name="T45" fmla="*/ 104 h 150"/>
                  <a:gd name="T46" fmla="*/ 0 w 102"/>
                  <a:gd name="T47" fmla="*/ 128 h 150"/>
                  <a:gd name="T48" fmla="*/ 4 w 102"/>
                  <a:gd name="T49" fmla="*/ 150 h 150"/>
                  <a:gd name="T50" fmla="*/ 96 w 102"/>
                  <a:gd name="T5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150">
                    <a:moveTo>
                      <a:pt x="96" y="150"/>
                    </a:moveTo>
                    <a:lnTo>
                      <a:pt x="96" y="150"/>
                    </a:lnTo>
                    <a:lnTo>
                      <a:pt x="100" y="128"/>
                    </a:lnTo>
                    <a:lnTo>
                      <a:pt x="102" y="104"/>
                    </a:lnTo>
                    <a:lnTo>
                      <a:pt x="102" y="104"/>
                    </a:lnTo>
                    <a:lnTo>
                      <a:pt x="102" y="84"/>
                    </a:lnTo>
                    <a:lnTo>
                      <a:pt x="98" y="64"/>
                    </a:lnTo>
                    <a:lnTo>
                      <a:pt x="94" y="46"/>
                    </a:lnTo>
                    <a:lnTo>
                      <a:pt x="86" y="32"/>
                    </a:lnTo>
                    <a:lnTo>
                      <a:pt x="80" y="18"/>
                    </a:lnTo>
                    <a:lnTo>
                      <a:pt x="70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0" y="2"/>
                    </a:lnTo>
                    <a:lnTo>
                      <a:pt x="30" y="8"/>
                    </a:lnTo>
                    <a:lnTo>
                      <a:pt x="22" y="18"/>
                    </a:lnTo>
                    <a:lnTo>
                      <a:pt x="14" y="32"/>
                    </a:lnTo>
                    <a:lnTo>
                      <a:pt x="8" y="46"/>
                    </a:lnTo>
                    <a:lnTo>
                      <a:pt x="4" y="64"/>
                    </a:lnTo>
                    <a:lnTo>
                      <a:pt x="0" y="8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28"/>
                    </a:lnTo>
                    <a:lnTo>
                      <a:pt x="4" y="150"/>
                    </a:lnTo>
                    <a:lnTo>
                      <a:pt x="96" y="15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3" name="Freeform 27"/>
              <p:cNvSpPr>
                <a:spLocks/>
              </p:cNvSpPr>
              <p:nvPr userDrawn="1"/>
            </p:nvSpPr>
            <p:spPr bwMode="auto">
              <a:xfrm>
                <a:off x="8755160" y="278529"/>
                <a:ext cx="87809" cy="227754"/>
              </a:xfrm>
              <a:custGeom>
                <a:avLst/>
                <a:gdLst>
                  <a:gd name="T0" fmla="*/ 16 w 64"/>
                  <a:gd name="T1" fmla="*/ 166 h 166"/>
                  <a:gd name="T2" fmla="*/ 38 w 64"/>
                  <a:gd name="T3" fmla="*/ 166 h 166"/>
                  <a:gd name="T4" fmla="*/ 38 w 64"/>
                  <a:gd name="T5" fmla="*/ 166 h 166"/>
                  <a:gd name="T6" fmla="*/ 36 w 64"/>
                  <a:gd name="T7" fmla="*/ 144 h 166"/>
                  <a:gd name="T8" fmla="*/ 36 w 64"/>
                  <a:gd name="T9" fmla="*/ 120 h 166"/>
                  <a:gd name="T10" fmla="*/ 36 w 64"/>
                  <a:gd name="T11" fmla="*/ 120 h 166"/>
                  <a:gd name="T12" fmla="*/ 38 w 64"/>
                  <a:gd name="T13" fmla="*/ 92 h 166"/>
                  <a:gd name="T14" fmla="*/ 44 w 64"/>
                  <a:gd name="T15" fmla="*/ 66 h 166"/>
                  <a:gd name="T16" fmla="*/ 52 w 64"/>
                  <a:gd name="T17" fmla="*/ 42 h 166"/>
                  <a:gd name="T18" fmla="*/ 58 w 64"/>
                  <a:gd name="T19" fmla="*/ 34 h 166"/>
                  <a:gd name="T20" fmla="*/ 64 w 64"/>
                  <a:gd name="T21" fmla="*/ 26 h 166"/>
                  <a:gd name="T22" fmla="*/ 64 w 64"/>
                  <a:gd name="T23" fmla="*/ 26 h 166"/>
                  <a:gd name="T24" fmla="*/ 56 w 64"/>
                  <a:gd name="T25" fmla="*/ 14 h 166"/>
                  <a:gd name="T26" fmla="*/ 46 w 64"/>
                  <a:gd name="T27" fmla="*/ 6 h 166"/>
                  <a:gd name="T28" fmla="*/ 36 w 64"/>
                  <a:gd name="T29" fmla="*/ 2 h 166"/>
                  <a:gd name="T30" fmla="*/ 26 w 64"/>
                  <a:gd name="T31" fmla="*/ 0 h 166"/>
                  <a:gd name="T32" fmla="*/ 26 w 64"/>
                  <a:gd name="T33" fmla="*/ 0 h 166"/>
                  <a:gd name="T34" fmla="*/ 18 w 64"/>
                  <a:gd name="T35" fmla="*/ 0 h 166"/>
                  <a:gd name="T36" fmla="*/ 12 w 64"/>
                  <a:gd name="T37" fmla="*/ 2 h 166"/>
                  <a:gd name="T38" fmla="*/ 0 w 64"/>
                  <a:gd name="T39" fmla="*/ 12 h 166"/>
                  <a:gd name="T40" fmla="*/ 0 w 64"/>
                  <a:gd name="T41" fmla="*/ 12 h 166"/>
                  <a:gd name="T42" fmla="*/ 10 w 64"/>
                  <a:gd name="T43" fmla="*/ 30 h 166"/>
                  <a:gd name="T44" fmla="*/ 16 w 64"/>
                  <a:gd name="T45" fmla="*/ 54 h 166"/>
                  <a:gd name="T46" fmla="*/ 22 w 64"/>
                  <a:gd name="T47" fmla="*/ 82 h 166"/>
                  <a:gd name="T48" fmla="*/ 24 w 64"/>
                  <a:gd name="T49" fmla="*/ 110 h 166"/>
                  <a:gd name="T50" fmla="*/ 24 w 64"/>
                  <a:gd name="T51" fmla="*/ 110 h 166"/>
                  <a:gd name="T52" fmla="*/ 22 w 64"/>
                  <a:gd name="T53" fmla="*/ 140 h 166"/>
                  <a:gd name="T54" fmla="*/ 16 w 64"/>
                  <a:gd name="T55" fmla="*/ 166 h 166"/>
                  <a:gd name="T56" fmla="*/ 16 w 64"/>
                  <a:gd name="T5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166">
                    <a:moveTo>
                      <a:pt x="16" y="166"/>
                    </a:moveTo>
                    <a:lnTo>
                      <a:pt x="38" y="166"/>
                    </a:lnTo>
                    <a:lnTo>
                      <a:pt x="38" y="166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8" y="92"/>
                    </a:lnTo>
                    <a:lnTo>
                      <a:pt x="44" y="66"/>
                    </a:lnTo>
                    <a:lnTo>
                      <a:pt x="52" y="42"/>
                    </a:lnTo>
                    <a:lnTo>
                      <a:pt x="58" y="34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56" y="14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0" y="30"/>
                    </a:lnTo>
                    <a:lnTo>
                      <a:pt x="16" y="54"/>
                    </a:lnTo>
                    <a:lnTo>
                      <a:pt x="22" y="82"/>
                    </a:lnTo>
                    <a:lnTo>
                      <a:pt x="24" y="110"/>
                    </a:lnTo>
                    <a:lnTo>
                      <a:pt x="24" y="110"/>
                    </a:lnTo>
                    <a:lnTo>
                      <a:pt x="22" y="140"/>
                    </a:lnTo>
                    <a:lnTo>
                      <a:pt x="16" y="166"/>
                    </a:lnTo>
                    <a:lnTo>
                      <a:pt x="16" y="166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4" name="Freeform 28"/>
              <p:cNvSpPr>
                <a:spLocks/>
              </p:cNvSpPr>
              <p:nvPr userDrawn="1"/>
            </p:nvSpPr>
            <p:spPr bwMode="auto">
              <a:xfrm>
                <a:off x="8532894" y="91935"/>
                <a:ext cx="27440" cy="444532"/>
              </a:xfrm>
              <a:custGeom>
                <a:avLst/>
                <a:gdLst>
                  <a:gd name="T0" fmla="*/ 0 w 20"/>
                  <a:gd name="T1" fmla="*/ 10 h 324"/>
                  <a:gd name="T2" fmla="*/ 0 w 20"/>
                  <a:gd name="T3" fmla="*/ 10 h 324"/>
                  <a:gd name="T4" fmla="*/ 0 w 20"/>
                  <a:gd name="T5" fmla="*/ 314 h 324"/>
                  <a:gd name="T6" fmla="*/ 0 w 20"/>
                  <a:gd name="T7" fmla="*/ 314 h 324"/>
                  <a:gd name="T8" fmla="*/ 2 w 20"/>
                  <a:gd name="T9" fmla="*/ 318 h 324"/>
                  <a:gd name="T10" fmla="*/ 4 w 20"/>
                  <a:gd name="T11" fmla="*/ 322 h 324"/>
                  <a:gd name="T12" fmla="*/ 8 w 20"/>
                  <a:gd name="T13" fmla="*/ 322 h 324"/>
                  <a:gd name="T14" fmla="*/ 10 w 20"/>
                  <a:gd name="T15" fmla="*/ 324 h 324"/>
                  <a:gd name="T16" fmla="*/ 14 w 20"/>
                  <a:gd name="T17" fmla="*/ 322 h 324"/>
                  <a:gd name="T18" fmla="*/ 18 w 20"/>
                  <a:gd name="T19" fmla="*/ 322 h 324"/>
                  <a:gd name="T20" fmla="*/ 20 w 20"/>
                  <a:gd name="T21" fmla="*/ 318 h 324"/>
                  <a:gd name="T22" fmla="*/ 20 w 20"/>
                  <a:gd name="T23" fmla="*/ 314 h 324"/>
                  <a:gd name="T24" fmla="*/ 20 w 20"/>
                  <a:gd name="T25" fmla="*/ 314 h 324"/>
                  <a:gd name="T26" fmla="*/ 20 w 20"/>
                  <a:gd name="T27" fmla="*/ 10 h 324"/>
                  <a:gd name="T28" fmla="*/ 20 w 20"/>
                  <a:gd name="T29" fmla="*/ 10 h 324"/>
                  <a:gd name="T30" fmla="*/ 20 w 20"/>
                  <a:gd name="T31" fmla="*/ 6 h 324"/>
                  <a:gd name="T32" fmla="*/ 18 w 20"/>
                  <a:gd name="T33" fmla="*/ 2 h 324"/>
                  <a:gd name="T34" fmla="*/ 14 w 20"/>
                  <a:gd name="T35" fmla="*/ 0 h 324"/>
                  <a:gd name="T36" fmla="*/ 10 w 20"/>
                  <a:gd name="T37" fmla="*/ 0 h 324"/>
                  <a:gd name="T38" fmla="*/ 8 w 20"/>
                  <a:gd name="T39" fmla="*/ 0 h 324"/>
                  <a:gd name="T40" fmla="*/ 4 w 20"/>
                  <a:gd name="T41" fmla="*/ 2 h 324"/>
                  <a:gd name="T42" fmla="*/ 2 w 20"/>
                  <a:gd name="T43" fmla="*/ 6 h 324"/>
                  <a:gd name="T44" fmla="*/ 0 w 20"/>
                  <a:gd name="T45" fmla="*/ 10 h 324"/>
                  <a:gd name="T46" fmla="*/ 0 w 20"/>
                  <a:gd name="T47" fmla="*/ 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324">
                    <a:moveTo>
                      <a:pt x="0" y="10"/>
                    </a:moveTo>
                    <a:lnTo>
                      <a:pt x="0" y="10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2" y="318"/>
                    </a:lnTo>
                    <a:lnTo>
                      <a:pt x="4" y="322"/>
                    </a:lnTo>
                    <a:lnTo>
                      <a:pt x="8" y="322"/>
                    </a:lnTo>
                    <a:lnTo>
                      <a:pt x="10" y="324"/>
                    </a:lnTo>
                    <a:lnTo>
                      <a:pt x="14" y="322"/>
                    </a:lnTo>
                    <a:lnTo>
                      <a:pt x="18" y="322"/>
                    </a:lnTo>
                    <a:lnTo>
                      <a:pt x="20" y="318"/>
                    </a:lnTo>
                    <a:lnTo>
                      <a:pt x="20" y="314"/>
                    </a:lnTo>
                    <a:lnTo>
                      <a:pt x="20" y="314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5" name="Freeform 29"/>
              <p:cNvSpPr>
                <a:spLocks/>
              </p:cNvSpPr>
              <p:nvPr userDrawn="1"/>
            </p:nvSpPr>
            <p:spPr bwMode="auto">
              <a:xfrm>
                <a:off x="8535638" y="91935"/>
                <a:ext cx="74089" cy="27440"/>
              </a:xfrm>
              <a:custGeom>
                <a:avLst/>
                <a:gdLst>
                  <a:gd name="T0" fmla="*/ 44 w 54"/>
                  <a:gd name="T1" fmla="*/ 0 h 20"/>
                  <a:gd name="T2" fmla="*/ 44 w 54"/>
                  <a:gd name="T3" fmla="*/ 0 h 20"/>
                  <a:gd name="T4" fmla="*/ 8 w 54"/>
                  <a:gd name="T5" fmla="*/ 0 h 20"/>
                  <a:gd name="T6" fmla="*/ 8 w 54"/>
                  <a:gd name="T7" fmla="*/ 0 h 20"/>
                  <a:gd name="T8" fmla="*/ 4 w 54"/>
                  <a:gd name="T9" fmla="*/ 0 h 20"/>
                  <a:gd name="T10" fmla="*/ 2 w 54"/>
                  <a:gd name="T11" fmla="*/ 2 h 20"/>
                  <a:gd name="T12" fmla="*/ 0 w 54"/>
                  <a:gd name="T13" fmla="*/ 6 h 20"/>
                  <a:gd name="T14" fmla="*/ 0 w 54"/>
                  <a:gd name="T15" fmla="*/ 10 h 20"/>
                  <a:gd name="T16" fmla="*/ 0 w 54"/>
                  <a:gd name="T17" fmla="*/ 14 h 20"/>
                  <a:gd name="T18" fmla="*/ 2 w 54"/>
                  <a:gd name="T19" fmla="*/ 16 h 20"/>
                  <a:gd name="T20" fmla="*/ 4 w 54"/>
                  <a:gd name="T21" fmla="*/ 18 h 20"/>
                  <a:gd name="T22" fmla="*/ 8 w 54"/>
                  <a:gd name="T23" fmla="*/ 20 h 20"/>
                  <a:gd name="T24" fmla="*/ 8 w 54"/>
                  <a:gd name="T25" fmla="*/ 20 h 20"/>
                  <a:gd name="T26" fmla="*/ 44 w 54"/>
                  <a:gd name="T27" fmla="*/ 20 h 20"/>
                  <a:gd name="T28" fmla="*/ 44 w 54"/>
                  <a:gd name="T29" fmla="*/ 20 h 20"/>
                  <a:gd name="T30" fmla="*/ 48 w 54"/>
                  <a:gd name="T31" fmla="*/ 18 h 20"/>
                  <a:gd name="T32" fmla="*/ 52 w 54"/>
                  <a:gd name="T33" fmla="*/ 16 h 20"/>
                  <a:gd name="T34" fmla="*/ 54 w 54"/>
                  <a:gd name="T35" fmla="*/ 14 h 20"/>
                  <a:gd name="T36" fmla="*/ 54 w 54"/>
                  <a:gd name="T37" fmla="*/ 10 h 20"/>
                  <a:gd name="T38" fmla="*/ 54 w 54"/>
                  <a:gd name="T39" fmla="*/ 6 h 20"/>
                  <a:gd name="T40" fmla="*/ 52 w 54"/>
                  <a:gd name="T41" fmla="*/ 2 h 20"/>
                  <a:gd name="T42" fmla="*/ 48 w 54"/>
                  <a:gd name="T43" fmla="*/ 0 h 20"/>
                  <a:gd name="T44" fmla="*/ 44 w 54"/>
                  <a:gd name="T45" fmla="*/ 0 h 20"/>
                  <a:gd name="T46" fmla="*/ 44 w 54"/>
                  <a:gd name="T4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0">
                    <a:moveTo>
                      <a:pt x="44" y="0"/>
                    </a:moveTo>
                    <a:lnTo>
                      <a:pt x="4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6" name="Freeform 30"/>
              <p:cNvSpPr>
                <a:spLocks/>
              </p:cNvSpPr>
              <p:nvPr userDrawn="1"/>
            </p:nvSpPr>
            <p:spPr bwMode="auto">
              <a:xfrm>
                <a:off x="8535638" y="509027"/>
                <a:ext cx="74089" cy="27440"/>
              </a:xfrm>
              <a:custGeom>
                <a:avLst/>
                <a:gdLst>
                  <a:gd name="T0" fmla="*/ 44 w 54"/>
                  <a:gd name="T1" fmla="*/ 0 h 20"/>
                  <a:gd name="T2" fmla="*/ 44 w 54"/>
                  <a:gd name="T3" fmla="*/ 0 h 20"/>
                  <a:gd name="T4" fmla="*/ 8 w 54"/>
                  <a:gd name="T5" fmla="*/ 0 h 20"/>
                  <a:gd name="T6" fmla="*/ 8 w 54"/>
                  <a:gd name="T7" fmla="*/ 0 h 20"/>
                  <a:gd name="T8" fmla="*/ 4 w 54"/>
                  <a:gd name="T9" fmla="*/ 0 h 20"/>
                  <a:gd name="T10" fmla="*/ 2 w 54"/>
                  <a:gd name="T11" fmla="*/ 4 h 20"/>
                  <a:gd name="T12" fmla="*/ 0 w 54"/>
                  <a:gd name="T13" fmla="*/ 6 h 20"/>
                  <a:gd name="T14" fmla="*/ 0 w 54"/>
                  <a:gd name="T15" fmla="*/ 10 h 20"/>
                  <a:gd name="T16" fmla="*/ 0 w 54"/>
                  <a:gd name="T17" fmla="*/ 14 h 20"/>
                  <a:gd name="T18" fmla="*/ 2 w 54"/>
                  <a:gd name="T19" fmla="*/ 16 h 20"/>
                  <a:gd name="T20" fmla="*/ 4 w 54"/>
                  <a:gd name="T21" fmla="*/ 20 h 20"/>
                  <a:gd name="T22" fmla="*/ 8 w 54"/>
                  <a:gd name="T23" fmla="*/ 20 h 20"/>
                  <a:gd name="T24" fmla="*/ 8 w 54"/>
                  <a:gd name="T25" fmla="*/ 20 h 20"/>
                  <a:gd name="T26" fmla="*/ 44 w 54"/>
                  <a:gd name="T27" fmla="*/ 20 h 20"/>
                  <a:gd name="T28" fmla="*/ 44 w 54"/>
                  <a:gd name="T29" fmla="*/ 20 h 20"/>
                  <a:gd name="T30" fmla="*/ 48 w 54"/>
                  <a:gd name="T31" fmla="*/ 20 h 20"/>
                  <a:gd name="T32" fmla="*/ 52 w 54"/>
                  <a:gd name="T33" fmla="*/ 16 h 20"/>
                  <a:gd name="T34" fmla="*/ 54 w 54"/>
                  <a:gd name="T35" fmla="*/ 14 h 20"/>
                  <a:gd name="T36" fmla="*/ 54 w 54"/>
                  <a:gd name="T37" fmla="*/ 10 h 20"/>
                  <a:gd name="T38" fmla="*/ 54 w 54"/>
                  <a:gd name="T39" fmla="*/ 6 h 20"/>
                  <a:gd name="T40" fmla="*/ 52 w 54"/>
                  <a:gd name="T41" fmla="*/ 4 h 20"/>
                  <a:gd name="T42" fmla="*/ 48 w 54"/>
                  <a:gd name="T43" fmla="*/ 0 h 20"/>
                  <a:gd name="T44" fmla="*/ 44 w 54"/>
                  <a:gd name="T45" fmla="*/ 0 h 20"/>
                  <a:gd name="T46" fmla="*/ 44 w 54"/>
                  <a:gd name="T4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0">
                    <a:moveTo>
                      <a:pt x="44" y="0"/>
                    </a:moveTo>
                    <a:lnTo>
                      <a:pt x="4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8" y="20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7" name="Freeform 31"/>
              <p:cNvSpPr>
                <a:spLocks/>
              </p:cNvSpPr>
              <p:nvPr userDrawn="1"/>
            </p:nvSpPr>
            <p:spPr bwMode="auto">
              <a:xfrm>
                <a:off x="9010355" y="91935"/>
                <a:ext cx="27440" cy="441788"/>
              </a:xfrm>
              <a:custGeom>
                <a:avLst/>
                <a:gdLst>
                  <a:gd name="T0" fmla="*/ 20 w 20"/>
                  <a:gd name="T1" fmla="*/ 312 h 322"/>
                  <a:gd name="T2" fmla="*/ 20 w 20"/>
                  <a:gd name="T3" fmla="*/ 312 h 322"/>
                  <a:gd name="T4" fmla="*/ 20 w 20"/>
                  <a:gd name="T5" fmla="*/ 10 h 322"/>
                  <a:gd name="T6" fmla="*/ 20 w 20"/>
                  <a:gd name="T7" fmla="*/ 10 h 322"/>
                  <a:gd name="T8" fmla="*/ 20 w 20"/>
                  <a:gd name="T9" fmla="*/ 6 h 322"/>
                  <a:gd name="T10" fmla="*/ 16 w 20"/>
                  <a:gd name="T11" fmla="*/ 2 h 322"/>
                  <a:gd name="T12" fmla="*/ 14 w 20"/>
                  <a:gd name="T13" fmla="*/ 0 h 322"/>
                  <a:gd name="T14" fmla="*/ 10 w 20"/>
                  <a:gd name="T15" fmla="*/ 0 h 322"/>
                  <a:gd name="T16" fmla="*/ 6 w 20"/>
                  <a:gd name="T17" fmla="*/ 0 h 322"/>
                  <a:gd name="T18" fmla="*/ 4 w 20"/>
                  <a:gd name="T19" fmla="*/ 2 h 322"/>
                  <a:gd name="T20" fmla="*/ 0 w 20"/>
                  <a:gd name="T21" fmla="*/ 6 h 322"/>
                  <a:gd name="T22" fmla="*/ 0 w 20"/>
                  <a:gd name="T23" fmla="*/ 10 h 322"/>
                  <a:gd name="T24" fmla="*/ 0 w 20"/>
                  <a:gd name="T25" fmla="*/ 10 h 322"/>
                  <a:gd name="T26" fmla="*/ 0 w 20"/>
                  <a:gd name="T27" fmla="*/ 312 h 322"/>
                  <a:gd name="T28" fmla="*/ 0 w 20"/>
                  <a:gd name="T29" fmla="*/ 312 h 322"/>
                  <a:gd name="T30" fmla="*/ 0 w 20"/>
                  <a:gd name="T31" fmla="*/ 316 h 322"/>
                  <a:gd name="T32" fmla="*/ 4 w 20"/>
                  <a:gd name="T33" fmla="*/ 320 h 322"/>
                  <a:gd name="T34" fmla="*/ 6 w 20"/>
                  <a:gd name="T35" fmla="*/ 322 h 322"/>
                  <a:gd name="T36" fmla="*/ 10 w 20"/>
                  <a:gd name="T37" fmla="*/ 322 h 322"/>
                  <a:gd name="T38" fmla="*/ 14 w 20"/>
                  <a:gd name="T39" fmla="*/ 322 h 322"/>
                  <a:gd name="T40" fmla="*/ 16 w 20"/>
                  <a:gd name="T41" fmla="*/ 320 h 322"/>
                  <a:gd name="T42" fmla="*/ 20 w 20"/>
                  <a:gd name="T43" fmla="*/ 316 h 322"/>
                  <a:gd name="T44" fmla="*/ 20 w 20"/>
                  <a:gd name="T45" fmla="*/ 312 h 322"/>
                  <a:gd name="T46" fmla="*/ 20 w 20"/>
                  <a:gd name="T47" fmla="*/ 31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322">
                    <a:moveTo>
                      <a:pt x="20" y="312"/>
                    </a:moveTo>
                    <a:lnTo>
                      <a:pt x="20" y="3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0" y="316"/>
                    </a:lnTo>
                    <a:lnTo>
                      <a:pt x="4" y="320"/>
                    </a:lnTo>
                    <a:lnTo>
                      <a:pt x="6" y="322"/>
                    </a:lnTo>
                    <a:lnTo>
                      <a:pt x="10" y="322"/>
                    </a:lnTo>
                    <a:lnTo>
                      <a:pt x="14" y="322"/>
                    </a:lnTo>
                    <a:lnTo>
                      <a:pt x="16" y="320"/>
                    </a:lnTo>
                    <a:lnTo>
                      <a:pt x="20" y="316"/>
                    </a:lnTo>
                    <a:lnTo>
                      <a:pt x="20" y="312"/>
                    </a:lnTo>
                    <a:lnTo>
                      <a:pt x="20" y="312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8" name="Freeform 32"/>
              <p:cNvSpPr>
                <a:spLocks/>
              </p:cNvSpPr>
              <p:nvPr userDrawn="1"/>
            </p:nvSpPr>
            <p:spPr bwMode="auto">
              <a:xfrm>
                <a:off x="8963706" y="506283"/>
                <a:ext cx="74089" cy="27440"/>
              </a:xfrm>
              <a:custGeom>
                <a:avLst/>
                <a:gdLst>
                  <a:gd name="T0" fmla="*/ 8 w 54"/>
                  <a:gd name="T1" fmla="*/ 20 h 20"/>
                  <a:gd name="T2" fmla="*/ 8 w 54"/>
                  <a:gd name="T3" fmla="*/ 20 h 20"/>
                  <a:gd name="T4" fmla="*/ 44 w 54"/>
                  <a:gd name="T5" fmla="*/ 20 h 20"/>
                  <a:gd name="T6" fmla="*/ 44 w 54"/>
                  <a:gd name="T7" fmla="*/ 20 h 20"/>
                  <a:gd name="T8" fmla="*/ 48 w 54"/>
                  <a:gd name="T9" fmla="*/ 20 h 20"/>
                  <a:gd name="T10" fmla="*/ 52 w 54"/>
                  <a:gd name="T11" fmla="*/ 16 h 20"/>
                  <a:gd name="T12" fmla="*/ 54 w 54"/>
                  <a:gd name="T13" fmla="*/ 14 h 20"/>
                  <a:gd name="T14" fmla="*/ 54 w 54"/>
                  <a:gd name="T15" fmla="*/ 10 h 20"/>
                  <a:gd name="T16" fmla="*/ 54 w 54"/>
                  <a:gd name="T17" fmla="*/ 6 h 20"/>
                  <a:gd name="T18" fmla="*/ 52 w 54"/>
                  <a:gd name="T19" fmla="*/ 4 h 20"/>
                  <a:gd name="T20" fmla="*/ 48 w 54"/>
                  <a:gd name="T21" fmla="*/ 0 h 20"/>
                  <a:gd name="T22" fmla="*/ 44 w 54"/>
                  <a:gd name="T23" fmla="*/ 0 h 20"/>
                  <a:gd name="T24" fmla="*/ 44 w 54"/>
                  <a:gd name="T25" fmla="*/ 0 h 20"/>
                  <a:gd name="T26" fmla="*/ 8 w 54"/>
                  <a:gd name="T27" fmla="*/ 0 h 20"/>
                  <a:gd name="T28" fmla="*/ 8 w 54"/>
                  <a:gd name="T29" fmla="*/ 0 h 20"/>
                  <a:gd name="T30" fmla="*/ 4 w 54"/>
                  <a:gd name="T31" fmla="*/ 0 h 20"/>
                  <a:gd name="T32" fmla="*/ 2 w 54"/>
                  <a:gd name="T33" fmla="*/ 4 h 20"/>
                  <a:gd name="T34" fmla="*/ 0 w 54"/>
                  <a:gd name="T35" fmla="*/ 6 h 20"/>
                  <a:gd name="T36" fmla="*/ 0 w 54"/>
                  <a:gd name="T37" fmla="*/ 10 h 20"/>
                  <a:gd name="T38" fmla="*/ 0 w 54"/>
                  <a:gd name="T39" fmla="*/ 14 h 20"/>
                  <a:gd name="T40" fmla="*/ 2 w 54"/>
                  <a:gd name="T41" fmla="*/ 16 h 20"/>
                  <a:gd name="T42" fmla="*/ 4 w 54"/>
                  <a:gd name="T43" fmla="*/ 20 h 20"/>
                  <a:gd name="T44" fmla="*/ 8 w 54"/>
                  <a:gd name="T45" fmla="*/ 20 h 20"/>
                  <a:gd name="T46" fmla="*/ 8 w 54"/>
                  <a:gd name="T4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0">
                    <a:moveTo>
                      <a:pt x="8" y="20"/>
                    </a:moveTo>
                    <a:lnTo>
                      <a:pt x="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8" y="20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9" name="Freeform 33"/>
              <p:cNvSpPr>
                <a:spLocks/>
              </p:cNvSpPr>
              <p:nvPr userDrawn="1"/>
            </p:nvSpPr>
            <p:spPr bwMode="auto">
              <a:xfrm>
                <a:off x="8963706" y="91935"/>
                <a:ext cx="74089" cy="27440"/>
              </a:xfrm>
              <a:custGeom>
                <a:avLst/>
                <a:gdLst>
                  <a:gd name="T0" fmla="*/ 8 w 54"/>
                  <a:gd name="T1" fmla="*/ 20 h 20"/>
                  <a:gd name="T2" fmla="*/ 8 w 54"/>
                  <a:gd name="T3" fmla="*/ 20 h 20"/>
                  <a:gd name="T4" fmla="*/ 44 w 54"/>
                  <a:gd name="T5" fmla="*/ 20 h 20"/>
                  <a:gd name="T6" fmla="*/ 44 w 54"/>
                  <a:gd name="T7" fmla="*/ 20 h 20"/>
                  <a:gd name="T8" fmla="*/ 48 w 54"/>
                  <a:gd name="T9" fmla="*/ 18 h 20"/>
                  <a:gd name="T10" fmla="*/ 52 w 54"/>
                  <a:gd name="T11" fmla="*/ 16 h 20"/>
                  <a:gd name="T12" fmla="*/ 54 w 54"/>
                  <a:gd name="T13" fmla="*/ 14 h 20"/>
                  <a:gd name="T14" fmla="*/ 54 w 54"/>
                  <a:gd name="T15" fmla="*/ 10 h 20"/>
                  <a:gd name="T16" fmla="*/ 54 w 54"/>
                  <a:gd name="T17" fmla="*/ 6 h 20"/>
                  <a:gd name="T18" fmla="*/ 52 w 54"/>
                  <a:gd name="T19" fmla="*/ 2 h 20"/>
                  <a:gd name="T20" fmla="*/ 48 w 54"/>
                  <a:gd name="T21" fmla="*/ 0 h 20"/>
                  <a:gd name="T22" fmla="*/ 44 w 54"/>
                  <a:gd name="T23" fmla="*/ 0 h 20"/>
                  <a:gd name="T24" fmla="*/ 44 w 54"/>
                  <a:gd name="T25" fmla="*/ 0 h 20"/>
                  <a:gd name="T26" fmla="*/ 8 w 54"/>
                  <a:gd name="T27" fmla="*/ 0 h 20"/>
                  <a:gd name="T28" fmla="*/ 8 w 54"/>
                  <a:gd name="T29" fmla="*/ 0 h 20"/>
                  <a:gd name="T30" fmla="*/ 4 w 54"/>
                  <a:gd name="T31" fmla="*/ 0 h 20"/>
                  <a:gd name="T32" fmla="*/ 2 w 54"/>
                  <a:gd name="T33" fmla="*/ 2 h 20"/>
                  <a:gd name="T34" fmla="*/ 0 w 54"/>
                  <a:gd name="T35" fmla="*/ 6 h 20"/>
                  <a:gd name="T36" fmla="*/ 0 w 54"/>
                  <a:gd name="T37" fmla="*/ 10 h 20"/>
                  <a:gd name="T38" fmla="*/ 0 w 54"/>
                  <a:gd name="T39" fmla="*/ 14 h 20"/>
                  <a:gd name="T40" fmla="*/ 2 w 54"/>
                  <a:gd name="T41" fmla="*/ 16 h 20"/>
                  <a:gd name="T42" fmla="*/ 4 w 54"/>
                  <a:gd name="T43" fmla="*/ 18 h 20"/>
                  <a:gd name="T44" fmla="*/ 8 w 54"/>
                  <a:gd name="T45" fmla="*/ 20 h 20"/>
                  <a:gd name="T46" fmla="*/ 8 w 54"/>
                  <a:gd name="T4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0">
                    <a:moveTo>
                      <a:pt x="8" y="20"/>
                    </a:moveTo>
                    <a:lnTo>
                      <a:pt x="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2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79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8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0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76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7695" y="1825625"/>
            <a:ext cx="10515600" cy="359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1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8" r:id="rId4"/>
    <p:sldLayoutId id="2147483655" r:id="rId5"/>
    <p:sldLayoutId id="2147483657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2343-EC87-4F9C-8D9D-859E2ACEFF3F}" type="datetimeFigureOut">
              <a:rPr lang="es-ES" smtClean="0"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helpdesk@boa.b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ms.obairlines.bo/intranetdocument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Century Gothic" panose="020B0502020202020204" pitchFamily="34" charset="0"/>
              </a:rPr>
              <a:t>HELP DESK AMADEUS</a:t>
            </a:r>
            <a:endParaRPr lang="es-E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CUENTAS</a:t>
            </a:r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595" t="16426" r="1711" b="10013"/>
          <a:stretch/>
        </p:blipFill>
        <p:spPr>
          <a:xfrm>
            <a:off x="317695" y="1167389"/>
            <a:ext cx="9954862" cy="49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" r="35120" b="32652"/>
          <a:stretch/>
        </p:blipFill>
        <p:spPr>
          <a:xfrm>
            <a:off x="741603" y="1153390"/>
            <a:ext cx="8682952" cy="505590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1641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447" b="31658"/>
          <a:stretch/>
        </p:blipFill>
        <p:spPr>
          <a:xfrm>
            <a:off x="1261149" y="1403350"/>
            <a:ext cx="7449468" cy="443634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68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27" t="19661" r="120" b="6841"/>
          <a:stretch/>
        </p:blipFill>
        <p:spPr>
          <a:xfrm>
            <a:off x="517597" y="1184564"/>
            <a:ext cx="10115795" cy="489411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4938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</a:t>
            </a:r>
            <a:endParaRPr lang="es-B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93" y="1403594"/>
            <a:ext cx="7639916" cy="38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862" t="9823" r="1748" b="45905"/>
          <a:stretch/>
        </p:blipFill>
        <p:spPr>
          <a:xfrm>
            <a:off x="1309254" y="1278081"/>
            <a:ext cx="6348845" cy="401394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dirty="0" smtClean="0"/>
              <a:t>INGRESO AL SISTEMA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5955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INGRESO AL SISTEMA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7165"/>
          <a:stretch/>
        </p:blipFill>
        <p:spPr>
          <a:xfrm>
            <a:off x="533989" y="1403594"/>
            <a:ext cx="7778738" cy="40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INGRESO AL SISTEMA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8089"/>
          <a:stretch/>
        </p:blipFill>
        <p:spPr>
          <a:xfrm>
            <a:off x="508653" y="1158948"/>
            <a:ext cx="8933058" cy="46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77" b="29700"/>
          <a:stretch/>
        </p:blipFill>
        <p:spPr>
          <a:xfrm>
            <a:off x="602672" y="1361786"/>
            <a:ext cx="8395855" cy="476860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OFICINAS DE ACCESO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0637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CAMBIO DE CONTRASEÑA</a:t>
            </a: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492"/>
          <a:stretch/>
        </p:blipFill>
        <p:spPr>
          <a:xfrm>
            <a:off x="619830" y="1102882"/>
            <a:ext cx="8952466" cy="48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6023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 CONCEPTO OFFICE ID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AMBIENTES DE TRABAJO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REPLICACION DE DATOS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ACTIVACION DE CUENTAS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AMBIENTES DE </a:t>
            </a:r>
            <a:r>
              <a:rPr lang="es-BO" sz="2300" dirty="0" smtClean="0"/>
              <a:t>TRABAJO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/>
              <a:t>INGRESO A ARDWEB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CAMBIO DE CONTRASEÑA</a:t>
            </a: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INFORMACION DE SESION</a:t>
            </a: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SOPORTE </a:t>
            </a:r>
            <a:r>
              <a:rPr lang="es-BO" sz="2300" dirty="0" smtClean="0"/>
              <a:t>HELP DESK</a:t>
            </a:r>
          </a:p>
          <a:p>
            <a:pPr marL="457200" indent="-457200">
              <a:buFont typeface="+mj-lt"/>
              <a:buAutoNum type="arabicParenR"/>
            </a:pP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endParaRPr lang="es-BO" sz="2300" dirty="0"/>
          </a:p>
          <a:p>
            <a:pPr marL="0" indent="0">
              <a:buNone/>
            </a:pPr>
            <a:endParaRPr lang="es-BO" sz="23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AGENDA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9503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b="1" dirty="0">
                <a:solidFill>
                  <a:srgbClr val="FF0000"/>
                </a:solidFill>
              </a:rPr>
              <a:t>Las contraseñas tanto en PDT como PRD </a:t>
            </a:r>
            <a:r>
              <a:rPr lang="es-BO" b="1" dirty="0" smtClean="0">
                <a:solidFill>
                  <a:srgbClr val="FF0000"/>
                </a:solidFill>
              </a:rPr>
              <a:t>tienen </a:t>
            </a:r>
            <a:r>
              <a:rPr lang="es-BO" b="1" dirty="0">
                <a:solidFill>
                  <a:srgbClr val="FF0000"/>
                </a:solidFill>
              </a:rPr>
              <a:t>que ser las mismas</a:t>
            </a:r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CAMBIO DE CONTRASEÑA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25211"/>
          <a:stretch/>
        </p:blipFill>
        <p:spPr>
          <a:xfrm>
            <a:off x="841663" y="2025559"/>
            <a:ext cx="8572534" cy="36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CAMBIO DE CONTRASEÑA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227" t="16194" b="12010"/>
          <a:stretch/>
        </p:blipFill>
        <p:spPr>
          <a:xfrm>
            <a:off x="748145" y="1236518"/>
            <a:ext cx="9476510" cy="44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BO" sz="2000" b="1" dirty="0">
              <a:solidFill>
                <a:srgbClr val="FF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CAMBIO DE CONTRASEÑA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939" b="12644"/>
          <a:stretch/>
        </p:blipFill>
        <p:spPr>
          <a:xfrm>
            <a:off x="415637" y="1403594"/>
            <a:ext cx="8315386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Sesion</a:t>
            </a:r>
            <a:r>
              <a:rPr lang="es-BO" dirty="0" smtClean="0"/>
              <a:t> ID</a:t>
            </a:r>
            <a:endParaRPr lang="es-B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-977" t="1318" r="57837" b="39891"/>
          <a:stretch/>
        </p:blipFill>
        <p:spPr>
          <a:xfrm>
            <a:off x="835704" y="1403594"/>
            <a:ext cx="6240505" cy="47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Sesion</a:t>
            </a:r>
            <a:r>
              <a:rPr lang="es-BO" dirty="0" smtClean="0"/>
              <a:t> ID</a:t>
            </a: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977" t="20915" r="26224" b="17737"/>
          <a:stretch/>
        </p:blipFill>
        <p:spPr>
          <a:xfrm>
            <a:off x="1138578" y="984738"/>
            <a:ext cx="6969423" cy="50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768606"/>
          </a:xfrm>
        </p:spPr>
        <p:txBody>
          <a:bodyPr>
            <a:normAutofit/>
          </a:bodyPr>
          <a:lstStyle/>
          <a:p>
            <a:r>
              <a:rPr lang="es-ES" b="1" dirty="0" smtClean="0"/>
              <a:t>CANALES </a:t>
            </a:r>
            <a:r>
              <a:rPr lang="es-ES" b="1" dirty="0"/>
              <a:t>DE ATENCION.- </a:t>
            </a:r>
            <a:r>
              <a:rPr lang="es-ES" dirty="0"/>
              <a:t>Para la apertura, seguimiento y atención de tickets de Soporte se utilizarán los siguientes canales:</a:t>
            </a:r>
            <a:endParaRPr lang="es-BO" dirty="0"/>
          </a:p>
          <a:p>
            <a:pPr lvl="0"/>
            <a:r>
              <a:rPr lang="es-ES" b="1" i="1" dirty="0"/>
              <a:t>TELF. CORPORATIVO</a:t>
            </a:r>
            <a:r>
              <a:rPr lang="es-ES" dirty="0"/>
              <a:t>	: </a:t>
            </a:r>
            <a:r>
              <a:rPr lang="es-ES" i="1" dirty="0"/>
              <a:t>+591 72200887 </a:t>
            </a:r>
            <a:endParaRPr lang="es-ES" i="1" dirty="0" smtClean="0"/>
          </a:p>
          <a:p>
            <a:pPr lvl="0"/>
            <a:r>
              <a:rPr lang="es-ES" dirty="0"/>
              <a:t>Mediante el teléfono de soporte, un personal de turno podrá atender su solicitud para </a:t>
            </a:r>
            <a:r>
              <a:rPr lang="es-ES" dirty="0" smtClean="0"/>
              <a:t>ser </a:t>
            </a:r>
            <a:r>
              <a:rPr lang="es-ES" dirty="0"/>
              <a:t>registrado en el Sistema de Help Desk. En el cual se le solicitará la siguiente información:</a:t>
            </a:r>
            <a:endParaRPr lang="es-BO" dirty="0"/>
          </a:p>
          <a:p>
            <a:r>
              <a:rPr lang="es-ES" dirty="0"/>
              <a:t>NOMBRE QUIEN REPORTA:</a:t>
            </a:r>
            <a:endParaRPr lang="es-BO" dirty="0"/>
          </a:p>
          <a:p>
            <a:r>
              <a:rPr lang="es-ES" dirty="0"/>
              <a:t>DESCRIPCION DEL PROBLEMA:</a:t>
            </a:r>
            <a:endParaRPr lang="es-BO" dirty="0"/>
          </a:p>
          <a:p>
            <a:r>
              <a:rPr lang="es-ES" dirty="0"/>
              <a:t>REGIONAL/OFICINA/AREA: </a:t>
            </a:r>
            <a:endParaRPr lang="es-BO" dirty="0"/>
          </a:p>
          <a:p>
            <a:r>
              <a:rPr lang="es-ES" dirty="0"/>
              <a:t>TELF. CONTACTO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BO" dirty="0"/>
          </a:p>
          <a:p>
            <a:pPr lvl="0"/>
            <a:r>
              <a:rPr lang="es-ES" dirty="0"/>
              <a:t>Una vez que su solicitud sea registrada, se le enviará a su correo un mensaje con los datos de confirmación del ticket de soporte </a:t>
            </a:r>
            <a:r>
              <a:rPr lang="es-ES" dirty="0" smtClean="0"/>
              <a:t>creado.</a:t>
            </a:r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SOPORTE HELP DESK</a:t>
            </a:r>
            <a:endParaRPr lang="es-B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41" y="3358948"/>
            <a:ext cx="962025" cy="9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945251"/>
          </a:xfrm>
        </p:spPr>
        <p:txBody>
          <a:bodyPr>
            <a:normAutofit/>
          </a:bodyPr>
          <a:lstStyle/>
          <a:p>
            <a:pPr lvl="0"/>
            <a:r>
              <a:rPr lang="es-ES" b="1" i="1" dirty="0"/>
              <a:t>CORREO ELECTRÓNICO</a:t>
            </a:r>
            <a:r>
              <a:rPr lang="es-ES" dirty="0"/>
              <a:t>	: </a:t>
            </a:r>
            <a:r>
              <a:rPr lang="es-ES" u="sng" dirty="0" smtClean="0">
                <a:hlinkClick r:id="rId2"/>
              </a:rPr>
              <a:t>helpdesk@boa.bo</a:t>
            </a:r>
            <a:r>
              <a:rPr lang="es-ES" u="sng" dirty="0" smtClean="0"/>
              <a:t/>
            </a:r>
            <a:br>
              <a:rPr lang="es-ES" u="sng" dirty="0" smtClean="0"/>
            </a:br>
            <a:endParaRPr lang="es-ES" u="sng" dirty="0" smtClean="0"/>
          </a:p>
          <a:p>
            <a:pPr lvl="0"/>
            <a:r>
              <a:rPr lang="es-ES" b="1" u="sng" dirty="0" smtClean="0"/>
              <a:t>NAMING </a:t>
            </a:r>
            <a:r>
              <a:rPr lang="es-ES" b="1" u="sng" dirty="0"/>
              <a:t>CONVENTION</a:t>
            </a:r>
            <a:r>
              <a:rPr lang="es-ES" dirty="0"/>
              <a:t>.- Se utilizarán </a:t>
            </a:r>
            <a:r>
              <a:rPr lang="es-ES" dirty="0" smtClean="0"/>
              <a:t>3 </a:t>
            </a:r>
            <a:r>
              <a:rPr lang="es-ES" dirty="0"/>
              <a:t>tipos de siglas al inicio del </a:t>
            </a:r>
            <a:r>
              <a:rPr lang="es-ES" dirty="0" smtClean="0"/>
              <a:t>asunto:</a:t>
            </a:r>
            <a:endParaRPr lang="es-BO" dirty="0"/>
          </a:p>
          <a:p>
            <a:r>
              <a:rPr lang="es-ES" b="1" dirty="0"/>
              <a:t>TI</a:t>
            </a:r>
            <a:r>
              <a:rPr lang="es-ES" dirty="0"/>
              <a:t>.- Para reportar cualquier problema relacionado con equipos de computación, comunicación y sistemas internos</a:t>
            </a:r>
            <a:r>
              <a:rPr lang="es-ES" dirty="0" smtClean="0"/>
              <a:t>.</a:t>
            </a:r>
            <a:endParaRPr lang="es-BO" dirty="0"/>
          </a:p>
          <a:p>
            <a:r>
              <a:rPr lang="es-ES" b="1" dirty="0"/>
              <a:t>RIT</a:t>
            </a:r>
            <a:r>
              <a:rPr lang="es-ES" dirty="0"/>
              <a:t>.- Para reportar cualquier problema relacionado con: Reservas, Inventario y </a:t>
            </a:r>
            <a:r>
              <a:rPr lang="es-ES" dirty="0" err="1"/>
              <a:t>Ticketing</a:t>
            </a:r>
            <a:r>
              <a:rPr lang="es-ES" dirty="0"/>
              <a:t>. Referidos al área administrativa del sistema Amadeus.</a:t>
            </a:r>
            <a:endParaRPr lang="es-BO" dirty="0"/>
          </a:p>
          <a:p>
            <a:r>
              <a:rPr lang="es-ES" b="1" dirty="0"/>
              <a:t>DCS</a:t>
            </a:r>
            <a:r>
              <a:rPr lang="es-ES" dirty="0"/>
              <a:t>.- Para reportar cualquier problema relacionado con: </a:t>
            </a:r>
            <a:r>
              <a:rPr lang="es-ES" dirty="0" err="1"/>
              <a:t>Check</a:t>
            </a:r>
            <a:r>
              <a:rPr lang="es-ES" dirty="0"/>
              <a:t>-in, Embarque. Referidos al área operativa en aeropuertos del sistema Amadeus</a:t>
            </a:r>
            <a:endParaRPr lang="es-BO" dirty="0"/>
          </a:p>
          <a:p>
            <a:r>
              <a:rPr lang="es-ES" sz="1400" dirty="0" smtClean="0"/>
              <a:t>ASUNTO: </a:t>
            </a:r>
          </a:p>
          <a:p>
            <a:r>
              <a:rPr lang="es-ES" sz="1400" dirty="0" smtClean="0"/>
              <a:t>DESCRIPCION </a:t>
            </a:r>
            <a:r>
              <a:rPr lang="es-ES" sz="1400" dirty="0"/>
              <a:t>DEL PROBLEMA:</a:t>
            </a:r>
            <a:endParaRPr lang="es-BO" sz="1400" dirty="0"/>
          </a:p>
          <a:p>
            <a:r>
              <a:rPr lang="es-ES" sz="1400" dirty="0"/>
              <a:t>REGIONAL/OFICINA/AREA: </a:t>
            </a:r>
            <a:endParaRPr lang="es-BO" sz="1400" dirty="0"/>
          </a:p>
          <a:p>
            <a:r>
              <a:rPr lang="es-ES" sz="1400" dirty="0"/>
              <a:t>TELF. CONTACTO:</a:t>
            </a:r>
            <a:endParaRPr lang="es-BO" sz="1400" dirty="0"/>
          </a:p>
          <a:p>
            <a:pPr lvl="0"/>
            <a:r>
              <a:rPr lang="es-ES" dirty="0"/>
              <a:t> </a:t>
            </a:r>
            <a:r>
              <a:rPr lang="es-ES" sz="1400" dirty="0"/>
              <a:t>Una vez que su solicitud sea registrada, se le enviará a su correo un mensaje con los datos de confirmación del ticket de soporte creado.</a:t>
            </a:r>
            <a:endParaRPr lang="es-BO" sz="1400" dirty="0"/>
          </a:p>
          <a:p>
            <a:pPr lvl="0"/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CANALES DE ATENCION</a:t>
            </a:r>
            <a:endParaRPr lang="es-BO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15" y="922581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ENVIO DE REPORTE VIA CORREO</a:t>
            </a:r>
            <a:endParaRPr lang="es-BO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99" r="35441" b="40118"/>
          <a:stretch/>
        </p:blipFill>
        <p:spPr>
          <a:xfrm>
            <a:off x="554566" y="1517073"/>
            <a:ext cx="10574495" cy="40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 i="1" dirty="0"/>
              <a:t>PORTAL WEB</a:t>
            </a:r>
            <a:r>
              <a:rPr lang="es-ES" dirty="0"/>
              <a:t>: A través de la página de </a:t>
            </a:r>
            <a:r>
              <a:rPr lang="es-ES" b="1" i="1" dirty="0"/>
              <a:t>Intranet</a:t>
            </a:r>
            <a:r>
              <a:rPr lang="es-ES" dirty="0"/>
              <a:t>.</a:t>
            </a:r>
            <a:endParaRPr lang="es-BO" dirty="0"/>
          </a:p>
          <a:p>
            <a:r>
              <a:rPr lang="es-ES" dirty="0"/>
              <a:t>Los pasos a seguir para la solicitud son:</a:t>
            </a:r>
            <a:endParaRPr lang="es-BO" dirty="0"/>
          </a:p>
          <a:p>
            <a:pPr lvl="0"/>
            <a:r>
              <a:rPr lang="es-ES" u="sng" dirty="0"/>
              <a:t>Ingresar a la página web de intranet</a:t>
            </a:r>
            <a:r>
              <a:rPr lang="es-ES" u="sng" dirty="0" smtClean="0"/>
              <a:t>:   </a:t>
            </a:r>
            <a:r>
              <a:rPr lang="es-ES" u="sng" dirty="0">
                <a:hlinkClick r:id="rId2"/>
              </a:rPr>
              <a:t>http://sms.obairlines.bo/intranetdocumentos</a:t>
            </a:r>
            <a:endParaRPr lang="es-BO" dirty="0"/>
          </a:p>
          <a:p>
            <a:r>
              <a:rPr lang="es-ES" dirty="0"/>
              <a:t>    Luego, dirigirse al ícono “Sistema Help Desk”:</a:t>
            </a:r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CANALES DE ATENCION</a:t>
            </a:r>
            <a:endParaRPr lang="es-BO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77" y="1403594"/>
            <a:ext cx="1343025" cy="63817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707015" y="2995929"/>
            <a:ext cx="9185130" cy="30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Para reportar un ticket de atención, se debe ingresar al enlace: “Nuevo ticket de Soporte”</a:t>
            </a:r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PORTAL WEB</a:t>
            </a:r>
            <a:endParaRPr lang="es-BO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0257" y="1809808"/>
            <a:ext cx="7346807" cy="4248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78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602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sz="2300" dirty="0"/>
              <a:t>Todas las oficinas de Amadeus, incluyendo aerolíneas, proveedores, agencias de </a:t>
            </a:r>
            <a:r>
              <a:rPr lang="es-BO" sz="2300" dirty="0" smtClean="0"/>
              <a:t>viajes, se </a:t>
            </a:r>
            <a:r>
              <a:rPr lang="es-BO" sz="2300" dirty="0"/>
              <a:t>les asigna un código de identificación de oficina único.</a:t>
            </a:r>
          </a:p>
          <a:p>
            <a:pPr marL="0" indent="0">
              <a:buNone/>
            </a:pPr>
            <a:r>
              <a:rPr lang="es-BO" sz="2300" dirty="0" smtClean="0"/>
              <a:t>• </a:t>
            </a:r>
            <a:r>
              <a:rPr lang="es-BO" sz="2300" dirty="0"/>
              <a:t>Cada ID de oficina tiene su propio perfil de oficina</a:t>
            </a:r>
            <a:r>
              <a:rPr lang="es-BO" sz="2300" dirty="0" smtClean="0"/>
              <a:t>.</a:t>
            </a:r>
          </a:p>
          <a:p>
            <a:r>
              <a:rPr lang="es-BO" sz="2300" dirty="0" err="1" smtClean="0"/>
              <a:t>Transaccion</a:t>
            </a:r>
            <a:r>
              <a:rPr lang="es-BO" sz="2300" dirty="0"/>
              <a:t> </a:t>
            </a:r>
            <a:r>
              <a:rPr lang="es-BO" sz="3600" b="1" dirty="0" smtClean="0">
                <a:solidFill>
                  <a:srgbClr val="0070C0"/>
                </a:solidFill>
              </a:rPr>
              <a:t>PVL </a:t>
            </a:r>
            <a:r>
              <a:rPr lang="es-BO" sz="2000" dirty="0" smtClean="0"/>
              <a:t>para despliegue de información de Oficinas</a:t>
            </a:r>
          </a:p>
          <a:p>
            <a:r>
              <a:rPr lang="es-BO" sz="2000" b="1" dirty="0" smtClean="0">
                <a:solidFill>
                  <a:srgbClr val="0070C0"/>
                </a:solidFill>
              </a:rPr>
              <a:t>GGASKPRO -----</a:t>
            </a:r>
            <a:r>
              <a:rPr lang="es-BO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--- INFORMACION PROFILE OFICINA</a:t>
            </a:r>
            <a:endParaRPr lang="es-BO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300" dirty="0"/>
          </a:p>
          <a:p>
            <a:pPr marL="0" indent="0">
              <a:buNone/>
            </a:pPr>
            <a:endParaRPr lang="es-BO" sz="23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OFFICE ID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0135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PORTAL WEB</a:t>
            </a:r>
            <a:endParaRPr lang="es-B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320" y="1403350"/>
            <a:ext cx="5699780" cy="472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280233"/>
          </a:xfrm>
        </p:spPr>
        <p:txBody>
          <a:bodyPr>
            <a:normAutofit/>
          </a:bodyPr>
          <a:lstStyle/>
          <a:p>
            <a:r>
              <a:rPr lang="es-ES" dirty="0" smtClean="0"/>
              <a:t>Una vez registrado, le aparecerá el siguiente mensaje, para verificar en el correo que su ticket fue creado: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/>
              <a:t>Luego de ingresar a la bandeja su correo, se tienen 2 escenarios:</a:t>
            </a:r>
            <a:endParaRPr lang="es-BO" dirty="0"/>
          </a:p>
          <a:p>
            <a:pPr lvl="0"/>
            <a:r>
              <a:rPr lang="es-ES" b="1" u="sng" dirty="0"/>
              <a:t>Si es la primera vez que reporta un ticket de atención.- </a:t>
            </a:r>
            <a:r>
              <a:rPr lang="es-ES" dirty="0"/>
              <a:t>Le llegará 2 mensajes: </a:t>
            </a:r>
            <a:endParaRPr lang="es-BO" dirty="0"/>
          </a:p>
          <a:p>
            <a:pPr lvl="1"/>
            <a:r>
              <a:rPr lang="es-ES" dirty="0"/>
              <a:t>Uno para que pueda completar los datos de acceso al Sistema de Soporte Help Desk, en el cual podrá ingresar en adelante para realizar el seguimiento correspondiente de su ticket.</a:t>
            </a:r>
            <a:endParaRPr lang="es-BO" dirty="0"/>
          </a:p>
          <a:p>
            <a:endParaRPr lang="es-BO" dirty="0" smtClean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54215" y="2123324"/>
            <a:ext cx="8200275" cy="12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 </a:t>
            </a:r>
            <a:endParaRPr lang="es-B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380" y="1267894"/>
            <a:ext cx="6495238" cy="952381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0380" y="2220275"/>
            <a:ext cx="7907365" cy="38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</a:t>
            </a:r>
            <a:endParaRPr lang="es-B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585" y="1632146"/>
            <a:ext cx="5171429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INGRESO AL TICKET</a:t>
            </a:r>
            <a:endParaRPr lang="es-B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190" y="1257877"/>
            <a:ext cx="7799846" cy="44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 dirty="0"/>
              <a:t>CÓMO HACER EL SEGUIMIENTO DE UN TICKET DE SOPORTE</a:t>
            </a:r>
            <a:endParaRPr lang="es-BO" dirty="0"/>
          </a:p>
          <a:p>
            <a:pPr lvl="0"/>
            <a:r>
              <a:rPr lang="es-ES" dirty="0"/>
              <a:t>En el sistema de Soporte Help Desk, ingresar al enlace “Revisar el estado del ticket”</a:t>
            </a:r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SEGUIMIENTO DE TICKET</a:t>
            </a:r>
            <a:endParaRPr lang="es-BO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00167" y="2584796"/>
            <a:ext cx="8241260" cy="30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INGRESO AL TICKET PARA SU SEGUIMIENTO</a:t>
            </a:r>
            <a:endParaRPr lang="es-BO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228" y="1309832"/>
            <a:ext cx="7927253" cy="45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Una vez que ingrese, podrá verificar el estado de su ticket de atención. Adicionalmente, podrá enviar mensajes o archivos adjuntos para establecer una comunicación con el personal de Soporte Help Desk.</a:t>
            </a:r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59262" y="2278436"/>
            <a:ext cx="6457373" cy="3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ESTADO DEL TICKET</a:t>
            </a:r>
            <a:endParaRPr lang="es-B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394" y="1507259"/>
            <a:ext cx="6824201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6798" y="2970823"/>
            <a:ext cx="3957294" cy="921434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23065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524000" y="6524626"/>
            <a:ext cx="10795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ADF21C-F6CB-48DE-A4C7-8160A1144643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3287713" y="4005263"/>
            <a:ext cx="5943600" cy="1714500"/>
          </a:xfrm>
          <a:prstGeom prst="downArrowCallout">
            <a:avLst>
              <a:gd name="adj1" fmla="val 86667"/>
              <a:gd name="adj2" fmla="val 86667"/>
              <a:gd name="adj3" fmla="val 16667"/>
              <a:gd name="adj4" fmla="val 66667"/>
            </a:avLst>
          </a:prstGeom>
          <a:solidFill>
            <a:srgbClr val="FFFF99">
              <a:alpha val="30196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1703389" y="3357563"/>
            <a:ext cx="23780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Location Code</a:t>
            </a:r>
            <a:endParaRPr lang="en-US" altLang="en-US" sz="2400" dirty="0"/>
          </a:p>
        </p:txBody>
      </p:sp>
      <p:sp>
        <p:nvSpPr>
          <p:cNvPr id="3077" name="Line 14"/>
          <p:cNvSpPr>
            <a:spLocks noChangeShapeType="1"/>
          </p:cNvSpPr>
          <p:nvPr/>
        </p:nvSpPr>
        <p:spPr bwMode="auto">
          <a:xfrm flipH="1">
            <a:off x="3216275" y="2492376"/>
            <a:ext cx="1390650" cy="792163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59151" y="4365626"/>
            <a:ext cx="2378075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993300"/>
                </a:solidFill>
                <a:cs typeface="Times New Roman" pitchFamily="18" charset="0"/>
              </a:rPr>
              <a:t>Corporate Code (*)</a:t>
            </a:r>
            <a:endParaRPr lang="en-US" altLang="en-US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83338" y="4365626"/>
            <a:ext cx="2743200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800080"/>
                </a:solidFill>
                <a:cs typeface="Times New Roman" pitchFamily="18" charset="0"/>
              </a:rPr>
              <a:t>Corporate Qualifier (*)</a:t>
            </a:r>
            <a:endParaRPr lang="en-US" altLang="en-US" dirty="0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112126" y="3284538"/>
            <a:ext cx="23780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rgbClr val="008000"/>
                </a:solidFill>
                <a:cs typeface="Times New Roman" pitchFamily="18" charset="0"/>
              </a:rPr>
              <a:t>Office Code</a:t>
            </a:r>
            <a:endParaRPr lang="en-US" altLang="en-US" dirty="0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H="1">
            <a:off x="5159376" y="2492376"/>
            <a:ext cx="936625" cy="18002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6"/>
          <p:cNvSpPr>
            <a:spLocks noChangeShapeType="1"/>
          </p:cNvSpPr>
          <p:nvPr/>
        </p:nvSpPr>
        <p:spPr bwMode="auto">
          <a:xfrm>
            <a:off x="7104063" y="2492375"/>
            <a:ext cx="863600" cy="1728788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5"/>
          <p:cNvSpPr>
            <a:spLocks noChangeShapeType="1"/>
          </p:cNvSpPr>
          <p:nvPr/>
        </p:nvSpPr>
        <p:spPr bwMode="auto">
          <a:xfrm>
            <a:off x="8256589" y="2492376"/>
            <a:ext cx="1152525" cy="7207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Rectangle 10"/>
          <p:cNvSpPr>
            <a:spLocks noChangeArrowheads="1"/>
          </p:cNvSpPr>
          <p:nvPr/>
        </p:nvSpPr>
        <p:spPr bwMode="auto">
          <a:xfrm>
            <a:off x="1385770" y="5516564"/>
            <a:ext cx="3082925" cy="414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cs typeface="Times New Roman" pitchFamily="18" charset="0"/>
              </a:rPr>
              <a:t>(*) See also “</a:t>
            </a:r>
            <a:r>
              <a:rPr lang="en-US" altLang="en-US" sz="1400" b="1" dirty="0" smtClean="0">
                <a:cs typeface="Times New Roman" pitchFamily="18" charset="0"/>
              </a:rPr>
              <a:t>GGCORPCODESO”</a:t>
            </a:r>
            <a:endParaRPr lang="en-US" altLang="en-US" sz="2400" dirty="0"/>
          </a:p>
        </p:txBody>
      </p:sp>
      <p:sp>
        <p:nvSpPr>
          <p:cNvPr id="3085" name="Rectangle 11"/>
          <p:cNvSpPr>
            <a:spLocks noChangeArrowheads="1"/>
          </p:cNvSpPr>
          <p:nvPr/>
        </p:nvSpPr>
        <p:spPr bwMode="auto">
          <a:xfrm>
            <a:off x="4500563" y="5881688"/>
            <a:ext cx="3429000" cy="342900"/>
          </a:xfrm>
          <a:prstGeom prst="rect">
            <a:avLst/>
          </a:prstGeom>
          <a:solidFill>
            <a:srgbClr val="CCFFCC">
              <a:alpha val="4117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="1" dirty="0">
                <a:cs typeface="Times New Roman" pitchFamily="18" charset="0"/>
              </a:rPr>
              <a:t>Corporate ID</a:t>
            </a:r>
            <a:endParaRPr lang="en-US" altLang="en-US" sz="2400" dirty="0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3792538" y="328604"/>
            <a:ext cx="48574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1" u="sng" dirty="0">
                <a:solidFill>
                  <a:srgbClr val="1B64AD"/>
                </a:solidFill>
                <a:cs typeface="Times New Roman" pitchFamily="18" charset="0"/>
              </a:rPr>
              <a:t>OFFICE ID STRUCTURE</a:t>
            </a:r>
            <a:endParaRPr lang="en-US" altLang="en-US" sz="3200" b="1" u="sng" dirty="0">
              <a:solidFill>
                <a:srgbClr val="1B64AD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3287714" y="1773239"/>
            <a:ext cx="58245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4800" b="1" u="sng" dirty="0" smtClean="0">
                <a:solidFill>
                  <a:srgbClr val="0000FF"/>
                </a:solidFill>
                <a:cs typeface="Times New Roman" pitchFamily="18" charset="0"/>
              </a:rPr>
              <a:t>CBB</a:t>
            </a:r>
            <a:r>
              <a:rPr lang="en-US" altLang="en-US" sz="4800" b="1" dirty="0" smtClean="0">
                <a:cs typeface="Times New Roman" pitchFamily="18" charset="0"/>
              </a:rPr>
              <a:t>  </a:t>
            </a:r>
            <a:r>
              <a:rPr lang="en-US" altLang="en-US" sz="4800" b="1" u="sng" dirty="0" smtClean="0">
                <a:solidFill>
                  <a:srgbClr val="993300"/>
                </a:solidFill>
                <a:cs typeface="Times New Roman" pitchFamily="18" charset="0"/>
              </a:rPr>
              <a:t>OB</a:t>
            </a:r>
            <a:r>
              <a:rPr lang="en-US" altLang="en-US" sz="4800" b="1" dirty="0" smtClean="0">
                <a:cs typeface="Times New Roman" pitchFamily="18" charset="0"/>
              </a:rPr>
              <a:t>  </a:t>
            </a:r>
            <a:r>
              <a:rPr lang="en-US" altLang="en-US" sz="4800" b="1" u="sng" dirty="0">
                <a:solidFill>
                  <a:srgbClr val="800080"/>
                </a:solidFill>
                <a:cs typeface="Times New Roman" pitchFamily="18" charset="0"/>
              </a:rPr>
              <a:t>0</a:t>
            </a:r>
            <a:r>
              <a:rPr lang="en-US" altLang="en-US" sz="4800" b="1" dirty="0">
                <a:cs typeface="Times New Roman" pitchFamily="18" charset="0"/>
              </a:rPr>
              <a:t>  </a:t>
            </a:r>
            <a:r>
              <a:rPr lang="en-US" altLang="en-US" sz="4800" b="1" u="sng" dirty="0">
                <a:solidFill>
                  <a:srgbClr val="008000"/>
                </a:solidFill>
                <a:cs typeface="Times New Roman" pitchFamily="18" charset="0"/>
              </a:rPr>
              <a:t>001</a:t>
            </a:r>
            <a:endParaRPr lang="en-US" altLang="en-US" sz="1100" b="1" dirty="0"/>
          </a:p>
          <a:p>
            <a:pPr algn="ctr">
              <a:spcBef>
                <a:spcPct val="0"/>
              </a:spcBef>
            </a:pPr>
            <a:endParaRPr lang="en-US" altLang="en-US" sz="3200" b="1" dirty="0">
              <a:solidFill>
                <a:srgbClr val="1A61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8621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BO" altLang="en-US" sz="2400" b="1" dirty="0" smtClean="0">
                <a:cs typeface="Times New Roman" pitchFamily="18" charset="0"/>
              </a:rPr>
              <a:t>LOCATION CODE</a:t>
            </a:r>
          </a:p>
          <a:p>
            <a:pPr marL="0" indent="0">
              <a:buNone/>
            </a:pPr>
            <a:r>
              <a:rPr lang="es-BO" altLang="en-US" sz="2400" dirty="0" smtClean="0">
                <a:cs typeface="Times New Roman" pitchFamily="18" charset="0"/>
              </a:rPr>
              <a:t>El </a:t>
            </a:r>
            <a:r>
              <a:rPr lang="es-BO" altLang="en-US" sz="2400" dirty="0">
                <a:cs typeface="Times New Roman" pitchFamily="18" charset="0"/>
              </a:rPr>
              <a:t>código de ubicación representa la ciudad o aeropuerto en el que la oficina</a:t>
            </a:r>
          </a:p>
          <a:p>
            <a:pPr marL="0" indent="0">
              <a:buNone/>
            </a:pPr>
            <a:r>
              <a:rPr lang="es-BO" altLang="en-US" sz="2400" dirty="0" err="1" smtClean="0">
                <a:cs typeface="Times New Roman" pitchFamily="18" charset="0"/>
              </a:rPr>
              <a:t>Ejm</a:t>
            </a:r>
            <a:r>
              <a:rPr lang="es-BO" altLang="en-US" sz="2400" dirty="0" smtClean="0">
                <a:cs typeface="Times New Roman" pitchFamily="18" charset="0"/>
              </a:rPr>
              <a:t>. CBB</a:t>
            </a:r>
          </a:p>
          <a:p>
            <a:pPr marL="0" indent="0">
              <a:buNone/>
            </a:pPr>
            <a:endParaRPr lang="en-US" alt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000" b="1" dirty="0" smtClean="0">
                <a:cs typeface="Times New Roman" pitchFamily="18" charset="0"/>
              </a:rPr>
              <a:t>CORPORATE QUALIFIER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b="1" dirty="0" smtClean="0"/>
              <a:t>0 </a:t>
            </a:r>
            <a:r>
              <a:rPr lang="en-US" sz="2400" b="1" dirty="0"/>
              <a:t>Amadeus </a:t>
            </a:r>
            <a:r>
              <a:rPr lang="en-US" sz="2400" b="1" dirty="0" err="1"/>
              <a:t>Altéa</a:t>
            </a:r>
            <a:r>
              <a:rPr lang="en-US" sz="2400" b="1" dirty="0"/>
              <a:t> Reservation Airlines and Amadeus Offices </a:t>
            </a:r>
            <a:r>
              <a:rPr lang="en-US" sz="2400" dirty="0" smtClean="0"/>
              <a:t>(BoA solo </a:t>
            </a:r>
            <a:r>
              <a:rPr lang="en-US" sz="2400" dirty="0" err="1" smtClean="0"/>
              <a:t>utilizara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err="1" smtClean="0"/>
              <a:t>identificador</a:t>
            </a:r>
            <a:r>
              <a:rPr lang="en-US" sz="2400" dirty="0" smtClean="0"/>
              <a:t>)</a:t>
            </a:r>
            <a:endParaRPr lang="en-US" sz="2400" b="1" dirty="0"/>
          </a:p>
          <a:p>
            <a:r>
              <a:rPr lang="es-BO" sz="2400" dirty="0" smtClean="0"/>
              <a:t>1 </a:t>
            </a:r>
            <a:r>
              <a:rPr lang="es-BO" sz="2400" dirty="0" err="1"/>
              <a:t>Participating</a:t>
            </a:r>
            <a:r>
              <a:rPr lang="es-BO" sz="2400" dirty="0"/>
              <a:t> Airlines</a:t>
            </a:r>
          </a:p>
          <a:p>
            <a:r>
              <a:rPr lang="es-BO" sz="2400" dirty="0" smtClean="0"/>
              <a:t>2</a:t>
            </a:r>
            <a:r>
              <a:rPr lang="es-BO" sz="2400" dirty="0"/>
              <a:t>, 3 </a:t>
            </a:r>
            <a:r>
              <a:rPr lang="es-BO" sz="2400" dirty="0" err="1"/>
              <a:t>Travel</a:t>
            </a:r>
            <a:r>
              <a:rPr lang="es-BO" sz="2400" dirty="0"/>
              <a:t> Agencies</a:t>
            </a:r>
          </a:p>
          <a:p>
            <a:r>
              <a:rPr lang="es-BO" sz="2400" dirty="0"/>
              <a:t>4 Hotel </a:t>
            </a:r>
            <a:r>
              <a:rPr lang="es-BO" sz="2400" dirty="0" err="1"/>
              <a:t>Provider</a:t>
            </a:r>
            <a:endParaRPr lang="es-BO" sz="2400" dirty="0"/>
          </a:p>
          <a:p>
            <a:r>
              <a:rPr lang="es-BO" sz="2400" dirty="0"/>
              <a:t>5 Car </a:t>
            </a:r>
            <a:r>
              <a:rPr lang="es-BO" sz="2400" dirty="0" err="1"/>
              <a:t>Provider</a:t>
            </a:r>
            <a:endParaRPr lang="es-BO" sz="2400" dirty="0"/>
          </a:p>
          <a:p>
            <a:r>
              <a:rPr lang="es-BO" sz="2400" dirty="0"/>
              <a:t>6 Tour </a:t>
            </a:r>
            <a:r>
              <a:rPr lang="es-BO" sz="2400" dirty="0" err="1"/>
              <a:t>Provider</a:t>
            </a:r>
            <a:endParaRPr lang="es-BO" sz="2400" dirty="0"/>
          </a:p>
          <a:p>
            <a:r>
              <a:rPr lang="es-BO" sz="2400" dirty="0"/>
              <a:t>7 </a:t>
            </a:r>
            <a:r>
              <a:rPr lang="es-BO" sz="2400" dirty="0" err="1" smtClean="0"/>
              <a:t>Transportation</a:t>
            </a:r>
            <a:r>
              <a:rPr lang="es-BO" sz="2400" dirty="0" smtClean="0"/>
              <a:t> </a:t>
            </a:r>
            <a:r>
              <a:rPr lang="es-BO" sz="2400" dirty="0" err="1"/>
              <a:t>Provider</a:t>
            </a:r>
            <a:endParaRPr lang="es-BO" sz="2400" dirty="0"/>
          </a:p>
          <a:p>
            <a:r>
              <a:rPr lang="es-BO" sz="2400" dirty="0"/>
              <a:t>8 </a:t>
            </a:r>
            <a:r>
              <a:rPr lang="es-BO" sz="2400" dirty="0" err="1"/>
              <a:t>Other</a:t>
            </a:r>
            <a:r>
              <a:rPr lang="es-BO" sz="2400" dirty="0"/>
              <a:t> </a:t>
            </a:r>
            <a:r>
              <a:rPr lang="es-BO" sz="2400" dirty="0" err="1" smtClean="0"/>
              <a:t>Provider</a:t>
            </a:r>
            <a:endParaRPr lang="es-BO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OFFICE ID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7714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363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b="1" dirty="0">
                <a:cs typeface="Times New Roman" pitchFamily="18" charset="0"/>
              </a:rPr>
              <a:t>Office Code </a:t>
            </a:r>
            <a:endParaRPr lang="en-US" altLang="en-US" sz="2000" b="1" dirty="0" smtClean="0"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s-BO" sz="1600" dirty="0" err="1" smtClean="0"/>
              <a:t>Airport</a:t>
            </a:r>
            <a:r>
              <a:rPr lang="es-BO" sz="1600" dirty="0" smtClean="0"/>
              <a:t> </a:t>
            </a:r>
            <a:r>
              <a:rPr lang="es-BO" sz="1600" dirty="0"/>
              <a:t>Office </a:t>
            </a:r>
            <a:r>
              <a:rPr lang="es-BO" sz="1600" dirty="0" smtClean="0"/>
              <a:t>		001 </a:t>
            </a:r>
            <a:r>
              <a:rPr lang="es-BO" sz="1600" dirty="0"/>
              <a:t>-  0ZZ </a:t>
            </a:r>
            <a:endParaRPr lang="en-US" sz="1600" dirty="0"/>
          </a:p>
          <a:p>
            <a:r>
              <a:rPr lang="en-US" sz="1600" dirty="0"/>
              <a:t>S</a:t>
            </a:r>
            <a:r>
              <a:rPr lang="es-BO" sz="1600" dirty="0" smtClean="0"/>
              <a:t>i una oficina tiene una sola terminal 	100 </a:t>
            </a:r>
            <a:endParaRPr lang="es-BO" sz="1600" dirty="0"/>
          </a:p>
          <a:p>
            <a:r>
              <a:rPr lang="es-BO" sz="1600" dirty="0"/>
              <a:t>Town Office </a:t>
            </a:r>
            <a:r>
              <a:rPr lang="es-BO" sz="1600" dirty="0" smtClean="0"/>
              <a:t>		101 </a:t>
            </a:r>
            <a:r>
              <a:rPr lang="es-BO" sz="1600" dirty="0"/>
              <a:t>-  54Z</a:t>
            </a:r>
          </a:p>
          <a:p>
            <a:r>
              <a:rPr lang="es-BO" sz="1600" dirty="0" smtClean="0"/>
              <a:t> Control </a:t>
            </a:r>
            <a:r>
              <a:rPr lang="es-BO" sz="1600" dirty="0" err="1" smtClean="0"/>
              <a:t>aereo</a:t>
            </a:r>
            <a:r>
              <a:rPr lang="es-BO" sz="1600" dirty="0" smtClean="0"/>
              <a:t> 		550 </a:t>
            </a:r>
            <a:r>
              <a:rPr lang="es-BO" sz="1600" dirty="0"/>
              <a:t>-  554 </a:t>
            </a:r>
            <a:r>
              <a:rPr lang="es-BO" sz="1600" dirty="0" smtClean="0"/>
              <a:t>- 556 </a:t>
            </a:r>
            <a:r>
              <a:rPr lang="es-BO" sz="1600" dirty="0"/>
              <a:t>-  59Z</a:t>
            </a:r>
          </a:p>
          <a:p>
            <a:r>
              <a:rPr lang="en-US" sz="1600" dirty="0" smtClean="0"/>
              <a:t> Control </a:t>
            </a:r>
            <a:r>
              <a:rPr lang="en-US" sz="1600" dirty="0" err="1" smtClean="0"/>
              <a:t>aereo</a:t>
            </a:r>
            <a:r>
              <a:rPr lang="en-US" sz="1600" dirty="0" smtClean="0"/>
              <a:t> con el Queue </a:t>
            </a:r>
            <a:r>
              <a:rPr lang="en-US" sz="1600" dirty="0" err="1" smtClean="0"/>
              <a:t>rechazado</a:t>
            </a:r>
            <a:r>
              <a:rPr lang="en-US" sz="1600" dirty="0" smtClean="0"/>
              <a:t>	555</a:t>
            </a:r>
            <a:endParaRPr lang="en-US" sz="1600" dirty="0"/>
          </a:p>
          <a:p>
            <a:r>
              <a:rPr lang="es-BO" sz="1600" dirty="0" err="1"/>
              <a:t>Miscellaneous</a:t>
            </a:r>
            <a:r>
              <a:rPr lang="es-BO" sz="1600" dirty="0"/>
              <a:t> </a:t>
            </a:r>
            <a:r>
              <a:rPr lang="es-BO" sz="1600" dirty="0" smtClean="0"/>
              <a:t>		600 </a:t>
            </a:r>
            <a:r>
              <a:rPr lang="es-BO" sz="1600" dirty="0"/>
              <a:t>- 899</a:t>
            </a:r>
          </a:p>
          <a:p>
            <a:r>
              <a:rPr lang="es-BO" sz="1600" dirty="0"/>
              <a:t>Internet </a:t>
            </a:r>
            <a:r>
              <a:rPr lang="es-BO" sz="1600" dirty="0" err="1"/>
              <a:t>Offices</a:t>
            </a:r>
            <a:r>
              <a:rPr lang="es-BO" sz="1600" dirty="0"/>
              <a:t> </a:t>
            </a:r>
            <a:r>
              <a:rPr lang="es-BO" sz="1600" dirty="0" smtClean="0"/>
              <a:t>		8AA </a:t>
            </a:r>
            <a:r>
              <a:rPr lang="es-BO" sz="1600" dirty="0"/>
              <a:t>-  8ZZ</a:t>
            </a:r>
          </a:p>
          <a:p>
            <a:r>
              <a:rPr lang="es-BO" sz="1600" dirty="0"/>
              <a:t>Training Office </a:t>
            </a:r>
            <a:r>
              <a:rPr lang="es-BO" sz="1600" dirty="0" smtClean="0"/>
              <a:t>		900 </a:t>
            </a:r>
            <a:r>
              <a:rPr lang="es-BO" sz="1600" dirty="0"/>
              <a:t>-  94Z</a:t>
            </a:r>
          </a:p>
          <a:p>
            <a:r>
              <a:rPr lang="es-BO" sz="1600" dirty="0"/>
              <a:t>Help </a:t>
            </a:r>
            <a:r>
              <a:rPr lang="es-BO" sz="1600" dirty="0" err="1"/>
              <a:t>Desks</a:t>
            </a:r>
            <a:r>
              <a:rPr lang="es-BO" sz="1600" dirty="0"/>
              <a:t> </a:t>
            </a:r>
            <a:r>
              <a:rPr lang="es-BO" sz="1600" dirty="0" smtClean="0"/>
              <a:t>		980 </a:t>
            </a:r>
            <a:r>
              <a:rPr lang="es-BO" sz="1600" dirty="0"/>
              <a:t>-  98Z</a:t>
            </a:r>
          </a:p>
          <a:p>
            <a:r>
              <a:rPr lang="fr-FR" sz="1600" dirty="0"/>
              <a:t>Amadeus Service Management Centre (SMC) </a:t>
            </a:r>
            <a:r>
              <a:rPr lang="fr-FR" sz="1600" dirty="0" smtClean="0"/>
              <a:t>	990 </a:t>
            </a:r>
            <a:endParaRPr lang="es-BO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OFFICE ID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142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75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dirty="0"/>
              <a:t>Un </a:t>
            </a:r>
            <a:r>
              <a:rPr lang="es-BO" dirty="0" smtClean="0"/>
              <a:t>office </a:t>
            </a:r>
            <a:r>
              <a:rPr lang="es-BO" dirty="0" err="1" smtClean="0"/>
              <a:t>profile</a:t>
            </a:r>
            <a:r>
              <a:rPr lang="es-BO" dirty="0" smtClean="0"/>
              <a:t> es </a:t>
            </a:r>
            <a:r>
              <a:rPr lang="es-BO" dirty="0"/>
              <a:t>el registro de seguridad que almacena:</a:t>
            </a:r>
          </a:p>
          <a:p>
            <a:pPr marL="0" indent="0">
              <a:buNone/>
            </a:pPr>
            <a:r>
              <a:rPr lang="es-BO" dirty="0"/>
              <a:t>• Información sobre la identidad de la </a:t>
            </a:r>
            <a:r>
              <a:rPr lang="es-BO" dirty="0" smtClean="0"/>
              <a:t>oficina.</a:t>
            </a:r>
            <a:endParaRPr lang="es-BO" dirty="0"/>
          </a:p>
          <a:p>
            <a:pPr marL="0" indent="0">
              <a:buNone/>
            </a:pPr>
            <a:r>
              <a:rPr lang="es-BO" dirty="0"/>
              <a:t>• Parámetros de seguridad</a:t>
            </a:r>
          </a:p>
          <a:p>
            <a:pPr marL="0" indent="0">
              <a:buNone/>
            </a:pPr>
            <a:r>
              <a:rPr lang="es-BO" dirty="0" smtClean="0"/>
              <a:t>• </a:t>
            </a:r>
            <a:r>
              <a:rPr lang="es-BO" dirty="0"/>
              <a:t>Control de acceso a muchas </a:t>
            </a:r>
            <a:r>
              <a:rPr lang="es-BO" dirty="0" smtClean="0"/>
              <a:t>aplicaciones, funcionalidades </a:t>
            </a:r>
            <a:r>
              <a:rPr lang="es-BO" dirty="0"/>
              <a:t>y su </a:t>
            </a:r>
            <a:r>
              <a:rPr lang="es-BO" dirty="0" smtClean="0"/>
              <a:t>configuración.</a:t>
            </a:r>
            <a:endParaRPr lang="es-BO" dirty="0"/>
          </a:p>
          <a:p>
            <a:pPr marL="0" indent="0">
              <a:buNone/>
            </a:pPr>
            <a:r>
              <a:rPr lang="es-BO" dirty="0"/>
              <a:t>• Algunas preferencias de funcionalidad aplicables a la oficina</a:t>
            </a:r>
          </a:p>
          <a:p>
            <a:pPr marL="0" indent="0">
              <a:buNone/>
            </a:pPr>
            <a:r>
              <a:rPr lang="es-BO" dirty="0" smtClean="0"/>
              <a:t>La </a:t>
            </a:r>
            <a:r>
              <a:rPr lang="es-BO" dirty="0"/>
              <a:t>información descrita en esta sección también se puede encontrar en línea en el</a:t>
            </a:r>
          </a:p>
          <a:p>
            <a:pPr marL="0" indent="0">
              <a:buNone/>
            </a:pPr>
            <a:r>
              <a:rPr lang="es-BO" dirty="0"/>
              <a:t>Página de </a:t>
            </a:r>
            <a:r>
              <a:rPr lang="es-BO" dirty="0" smtClean="0"/>
              <a:t>información PV.</a:t>
            </a:r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OFFICE PROFILE: PV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4326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12" t="70300" r="41301" b="13785"/>
          <a:stretch/>
        </p:blipFill>
        <p:spPr>
          <a:xfrm>
            <a:off x="1839192" y="1776845"/>
            <a:ext cx="1859972" cy="222388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	AMBIENTES DE TRABAJO</a:t>
            </a:r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0402" t="12076" r="14236" b="74041"/>
          <a:stretch/>
        </p:blipFill>
        <p:spPr>
          <a:xfrm>
            <a:off x="7508203" y="1776845"/>
            <a:ext cx="1526848" cy="222388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46909" y="4239491"/>
            <a:ext cx="3106882" cy="748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Ambiente de prueba PDT</a:t>
            </a:r>
            <a:endParaRPr lang="es-BO" dirty="0"/>
          </a:p>
        </p:txBody>
      </p:sp>
      <p:sp>
        <p:nvSpPr>
          <p:cNvPr id="7" name="Rectángulo 6"/>
          <p:cNvSpPr/>
          <p:nvPr/>
        </p:nvSpPr>
        <p:spPr>
          <a:xfrm>
            <a:off x="6718186" y="4239491"/>
            <a:ext cx="3106882" cy="748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Ambiente de producción PRD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628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4" y="1403594"/>
            <a:ext cx="11527941" cy="3590437"/>
          </a:xfrm>
        </p:spPr>
        <p:txBody>
          <a:bodyPr/>
          <a:lstStyle/>
          <a:p>
            <a:pPr marL="0" indent="0">
              <a:buNone/>
            </a:pPr>
            <a:r>
              <a:rPr lang="es-BO" dirty="0" smtClean="0"/>
              <a:t>REPLICACION PARCIAL						REPLICACION TOTAL</a:t>
            </a:r>
          </a:p>
          <a:p>
            <a:r>
              <a:rPr lang="es-BO" dirty="0" smtClean="0"/>
              <a:t>Se hace un copiado solo de algunos módulos.		   - Proceso que se ejecuta 4 veces al año </a:t>
            </a:r>
          </a:p>
          <a:p>
            <a:r>
              <a:rPr lang="es-BO" dirty="0" smtClean="0"/>
              <a:t>Proceso se ejecuta para cada lunes			</a:t>
            </a:r>
          </a:p>
          <a:p>
            <a:pPr marL="0" indent="0">
              <a:buNone/>
            </a:pPr>
            <a:r>
              <a:rPr lang="es-BO" dirty="0" smtClean="0"/>
              <a:t> </a:t>
            </a:r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REPLICACION DE DATOS</a:t>
            </a:r>
            <a:endParaRPr lang="es-BO" dirty="0"/>
          </a:p>
        </p:txBody>
      </p:sp>
      <p:graphicFrame>
        <p:nvGraphicFramePr>
          <p:cNvPr id="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00858"/>
              </p:ext>
            </p:extLst>
          </p:nvPr>
        </p:nvGraphicFramePr>
        <p:xfrm>
          <a:off x="738547" y="3843050"/>
          <a:ext cx="847725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Visio" r:id="rId3" imgW="846963" imgH="1411986" progId="Visio.Drawing.11">
                  <p:embed/>
                </p:oleObj>
              </mc:Choice>
              <mc:Fallback>
                <p:oleObj name="Visio" r:id="rId3" imgW="846963" imgH="14119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47" y="3843050"/>
                        <a:ext cx="847725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716922"/>
              </p:ext>
            </p:extLst>
          </p:nvPr>
        </p:nvGraphicFramePr>
        <p:xfrm>
          <a:off x="2886022" y="3843050"/>
          <a:ext cx="847725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Visio" r:id="rId5" imgW="846963" imgH="1411986" progId="Visio.Drawing.11">
                  <p:embed/>
                </p:oleObj>
              </mc:Choice>
              <mc:Fallback>
                <p:oleObj name="Visio" r:id="rId5" imgW="846963" imgH="14119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22" y="3843050"/>
                        <a:ext cx="847725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675690"/>
              </p:ext>
            </p:extLst>
          </p:nvPr>
        </p:nvGraphicFramePr>
        <p:xfrm>
          <a:off x="9749435" y="3645624"/>
          <a:ext cx="847725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Visio" r:id="rId6" imgW="846963" imgH="1411986" progId="Visio.Drawing.11">
                  <p:embed/>
                </p:oleObj>
              </mc:Choice>
              <mc:Fallback>
                <p:oleObj name="Visio" r:id="rId6" imgW="846963" imgH="14119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9435" y="3645624"/>
                        <a:ext cx="847725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725099"/>
              </p:ext>
            </p:extLst>
          </p:nvPr>
        </p:nvGraphicFramePr>
        <p:xfrm>
          <a:off x="7676463" y="3645624"/>
          <a:ext cx="847725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Visio" r:id="rId7" imgW="846963" imgH="1411986" progId="Visio.Drawing.11">
                  <p:embed/>
                </p:oleObj>
              </mc:Choice>
              <mc:Fallback>
                <p:oleObj name="Visio" r:id="rId7" imgW="846963" imgH="14119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6463" y="3645624"/>
                        <a:ext cx="847725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/>
          <p:cNvSpPr/>
          <p:nvPr/>
        </p:nvSpPr>
        <p:spPr>
          <a:xfrm>
            <a:off x="570523" y="5254338"/>
            <a:ext cx="1183771" cy="523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Servidor PRD</a:t>
            </a:r>
            <a:endParaRPr lang="es-BO" dirty="0"/>
          </a:p>
        </p:txBody>
      </p:sp>
      <p:sp>
        <p:nvSpPr>
          <p:cNvPr id="11" name="Rectángulo 10"/>
          <p:cNvSpPr/>
          <p:nvPr/>
        </p:nvSpPr>
        <p:spPr>
          <a:xfrm>
            <a:off x="2619175" y="5254338"/>
            <a:ext cx="1183771" cy="523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Servidor PDT</a:t>
            </a:r>
            <a:endParaRPr lang="es-BO" dirty="0"/>
          </a:p>
        </p:txBody>
      </p:sp>
      <p:sp>
        <p:nvSpPr>
          <p:cNvPr id="14" name="Rectángulo 13"/>
          <p:cNvSpPr/>
          <p:nvPr/>
        </p:nvSpPr>
        <p:spPr>
          <a:xfrm>
            <a:off x="7600872" y="5056912"/>
            <a:ext cx="1183771" cy="523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Servidor PRD</a:t>
            </a:r>
            <a:endParaRPr lang="es-BO" dirty="0"/>
          </a:p>
        </p:txBody>
      </p:sp>
      <p:sp>
        <p:nvSpPr>
          <p:cNvPr id="15" name="Rectángulo 14"/>
          <p:cNvSpPr/>
          <p:nvPr/>
        </p:nvSpPr>
        <p:spPr>
          <a:xfrm>
            <a:off x="9649524" y="5056912"/>
            <a:ext cx="1183771" cy="523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Servidor PDT</a:t>
            </a:r>
            <a:endParaRPr lang="es-BO" dirty="0"/>
          </a:p>
        </p:txBody>
      </p:sp>
      <p:sp>
        <p:nvSpPr>
          <p:cNvPr id="16" name="Flecha curvada hacia abajo 15"/>
          <p:cNvSpPr/>
          <p:nvPr/>
        </p:nvSpPr>
        <p:spPr>
          <a:xfrm>
            <a:off x="1443234" y="3322449"/>
            <a:ext cx="1649504" cy="6546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17" name="Flecha curvada hacia abajo 16"/>
          <p:cNvSpPr/>
          <p:nvPr/>
        </p:nvSpPr>
        <p:spPr>
          <a:xfrm>
            <a:off x="8141545" y="3030928"/>
            <a:ext cx="2031752" cy="7487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3708CEA8-81B7-4251-86AD-FCCD8A561554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4F1665B1-BCB9-4643-9C5B-A6CC7300091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BoA una marca para las personas.ppt</Template>
  <TotalTime>2221</TotalTime>
  <Words>600</Words>
  <Application>Microsoft Office PowerPoint</Application>
  <PresentationFormat>Panorámica</PresentationFormat>
  <Paragraphs>143</Paragraphs>
  <Slides>39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ＭＳ Ｐゴシック</vt:lpstr>
      <vt:lpstr>Times New Roman</vt:lpstr>
      <vt:lpstr>Wingdings</vt:lpstr>
      <vt:lpstr>Tema de Office</vt:lpstr>
      <vt:lpstr>Diseño personalizado</vt:lpstr>
      <vt:lpstr>Visio</vt:lpstr>
      <vt:lpstr>HELP DESK AMADEUS</vt:lpstr>
      <vt:lpstr>AGENDA</vt:lpstr>
      <vt:lpstr>OFFICE ID</vt:lpstr>
      <vt:lpstr>Presentación de PowerPoint</vt:lpstr>
      <vt:lpstr>OFFICE ID</vt:lpstr>
      <vt:lpstr>OFFICE ID</vt:lpstr>
      <vt:lpstr>OFFICE PROFILE: PV</vt:lpstr>
      <vt:lpstr> AMBIENTES DE TRABAJO</vt:lpstr>
      <vt:lpstr>REPLICACION DE DATOS</vt:lpstr>
      <vt:lpstr>ACTIVACION DE CUENTAS</vt:lpstr>
      <vt:lpstr>ACTIVACION DE CUENTAS</vt:lpstr>
      <vt:lpstr>ACTIVACION DE CUENTAS</vt:lpstr>
      <vt:lpstr>ACTIVACION DE CUENTA</vt:lpstr>
      <vt:lpstr>ACTIVACION DE CUENTA</vt:lpstr>
      <vt:lpstr>INGRESO AL SISTEMA</vt:lpstr>
      <vt:lpstr>INGRESO AL SISTEMA</vt:lpstr>
      <vt:lpstr>INGRESO AL SISTEMA</vt:lpstr>
      <vt:lpstr>OFICINAS DE ACCESO</vt:lpstr>
      <vt:lpstr>CAMBIO DE CONTRASEÑA</vt:lpstr>
      <vt:lpstr>CAMBIO DE CONTRASEÑA</vt:lpstr>
      <vt:lpstr>CAMBIO DE CONTRASEÑA</vt:lpstr>
      <vt:lpstr>CAMBIO DE CONTRASEÑA</vt:lpstr>
      <vt:lpstr>Sesion ID</vt:lpstr>
      <vt:lpstr>Sesion ID</vt:lpstr>
      <vt:lpstr>SOPORTE HELP DESK</vt:lpstr>
      <vt:lpstr>CANALES DE ATENCION</vt:lpstr>
      <vt:lpstr>ENVIO DE REPORTE VIA CORREO</vt:lpstr>
      <vt:lpstr>CANALES DE ATENCION</vt:lpstr>
      <vt:lpstr>PORTAL WEB</vt:lpstr>
      <vt:lpstr>PORTAL WEB</vt:lpstr>
      <vt:lpstr>Presentación de PowerPoint</vt:lpstr>
      <vt:lpstr>ACTIVACION DE CUENTA </vt:lpstr>
      <vt:lpstr>ACTIVACION DE CUENTA</vt:lpstr>
      <vt:lpstr>INGRESO AL TICKET</vt:lpstr>
      <vt:lpstr>SEGUIMIENTO DE TICKET</vt:lpstr>
      <vt:lpstr>INGRESO AL TICKET PARA SU SEGUIMIENTO</vt:lpstr>
      <vt:lpstr>Presentación de PowerPoint</vt:lpstr>
      <vt:lpstr>ESTADO DEL TICKET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INSERTE TITULAR</dc:title>
  <dc:creator>Israel C. Montaño M.</dc:creator>
  <cp:lastModifiedBy>Gilber Salazar</cp:lastModifiedBy>
  <cp:revision>37</cp:revision>
  <dcterms:created xsi:type="dcterms:W3CDTF">2015-02-12T19:25:53Z</dcterms:created>
  <dcterms:modified xsi:type="dcterms:W3CDTF">2017-07-08T17:12:11Z</dcterms:modified>
</cp:coreProperties>
</file>